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Default Extension="gif" ContentType="image/gif"/>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8" r:id="rId5"/>
    <p:sldId id="366" r:id="rId6"/>
    <p:sldId id="344" r:id="rId7"/>
    <p:sldId id="357" r:id="rId8"/>
    <p:sldId id="362" r:id="rId9"/>
    <p:sldId id="363" r:id="rId10"/>
    <p:sldId id="360" r:id="rId11"/>
    <p:sldId id="359" r:id="rId12"/>
    <p:sldId id="346" r:id="rId13"/>
    <p:sldId id="365" r:id="rId14"/>
    <p:sldId id="347" r:id="rId15"/>
    <p:sldId id="348" r:id="rId16"/>
    <p:sldId id="349" r:id="rId17"/>
    <p:sldId id="284" r:id="rId18"/>
  </p:sldIdLst>
  <p:sldSz cx="9144000" cy="6858000" type="screen4x3"/>
  <p:notesSz cx="6858000" cy="9144000"/>
  <p:custDataLst>
    <p:tags r:id="rId21"/>
  </p:custDataLst>
  <p:defaultTex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F7E"/>
    <a:srgbClr val="0052A4"/>
    <a:srgbClr val="0066CC"/>
    <a:srgbClr val="000000"/>
    <a:srgbClr val="004992"/>
    <a:srgbClr val="003366"/>
    <a:srgbClr val="454545"/>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0" autoAdjust="0"/>
    <p:restoredTop sz="76835" autoAdjust="0"/>
  </p:normalViewPr>
  <p:slideViewPr>
    <p:cSldViewPr snapToGrid="0">
      <p:cViewPr>
        <p:scale>
          <a:sx n="75" d="100"/>
          <a:sy n="75" d="100"/>
        </p:scale>
        <p:origin x="-2670" y="-4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542" y="-90"/>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0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34" charset="0"/>
              </a:defRPr>
            </a:lvl1pPr>
          </a:lstStyle>
          <a:p>
            <a:pPr>
              <a:defRPr/>
            </a:pPr>
            <a:endParaRPr lang="en-US"/>
          </a:p>
        </p:txBody>
      </p:sp>
      <p:sp>
        <p:nvSpPr>
          <p:cNvPr id="2380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US"/>
          </a:p>
        </p:txBody>
      </p:sp>
      <p:sp>
        <p:nvSpPr>
          <p:cNvPr id="2380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34" charset="0"/>
              </a:defRPr>
            </a:lvl1pPr>
          </a:lstStyle>
          <a:p>
            <a:pPr>
              <a:defRPr/>
            </a:pPr>
            <a:endParaRPr lang="en-US"/>
          </a:p>
        </p:txBody>
      </p:sp>
      <p:sp>
        <p:nvSpPr>
          <p:cNvPr id="2380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pPr>
              <a:defRPr/>
            </a:pPr>
            <a:fld id="{65DAEF87-327A-4CD6-8795-803E2E2DBDA9}" type="slidenum">
              <a:rPr lang="en-US"/>
              <a:pPr>
                <a:defRPr/>
              </a:pPr>
              <a:t>‹#›</a:t>
            </a:fld>
            <a:endParaRPr lang="en-US" dirty="0"/>
          </a:p>
        </p:txBody>
      </p:sp>
    </p:spTree>
    <p:extLst>
      <p:ext uri="{BB962C8B-B14F-4D97-AF65-F5344CB8AC3E}">
        <p14:creationId xmlns="" xmlns:p14="http://schemas.microsoft.com/office/powerpoint/2010/main" val="339365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34"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34"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pPr>
              <a:defRPr/>
            </a:pPr>
            <a:fld id="{B14C7253-2165-44A8-A0E6-A621090AA258}" type="slidenum">
              <a:rPr lang="en-US"/>
              <a:pPr>
                <a:defRPr/>
              </a:pPr>
              <a:t>‹#›</a:t>
            </a:fld>
            <a:endParaRPr lang="en-US" dirty="0"/>
          </a:p>
        </p:txBody>
      </p:sp>
    </p:spTree>
    <p:extLst>
      <p:ext uri="{BB962C8B-B14F-4D97-AF65-F5344CB8AC3E}">
        <p14:creationId xmlns="" xmlns:p14="http://schemas.microsoft.com/office/powerpoint/2010/main" val="1979007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76A258F-03A7-430C-84E5-2943E64BD667}" type="slidenum">
              <a:rPr lang="en-US" smtClean="0">
                <a:latin typeface="Arial" charset="0"/>
              </a:rPr>
              <a:pPr/>
              <a:t>1</a:t>
            </a:fld>
            <a:endParaRPr 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custDataLst>
              <p:tags r:id="rId1"/>
            </p:custDataLst>
          </p:nvPr>
        </p:nvSpPr>
        <p:spPr>
          <a:noFill/>
          <a:ln/>
        </p:spPr>
        <p:txBody>
          <a:bodyPr/>
          <a:lstStyle/>
          <a:p>
            <a:pPr eaLnBrk="1" hangingPunct="1"/>
            <a:r>
              <a:rPr lang="en-US" dirty="0" smtClean="0">
                <a:latin typeface="Arial" charset="0"/>
              </a:rPr>
              <a:t>Hello and welcome to AMX University and this On Demand tutorial, “Getting Started with Inspired </a:t>
            </a:r>
            <a:r>
              <a:rPr lang="en-US" dirty="0" err="1" smtClean="0">
                <a:latin typeface="Arial" charset="0"/>
              </a:rPr>
              <a:t>XPress</a:t>
            </a:r>
            <a:r>
              <a:rPr lang="en-US" dirty="0" smtClean="0">
                <a:latin typeface="Arial" charset="0"/>
              </a:rPr>
              <a:t>”.  This tutorial introduces AMX Inspired </a:t>
            </a:r>
            <a:r>
              <a:rPr lang="en-US" dirty="0" err="1" smtClean="0">
                <a:latin typeface="Arial" charset="0"/>
              </a:rPr>
              <a:t>XPress</a:t>
            </a:r>
            <a:r>
              <a:rPr lang="en-US" dirty="0" smtClean="0">
                <a:latin typeface="Arial" charset="0"/>
              </a:rPr>
              <a:t>. We will identify Inspired </a:t>
            </a:r>
            <a:r>
              <a:rPr lang="en-US" dirty="0" err="1" smtClean="0">
                <a:latin typeface="Arial" charset="0"/>
              </a:rPr>
              <a:t>XPress</a:t>
            </a:r>
            <a:r>
              <a:rPr lang="en-US" dirty="0" smtClean="0">
                <a:latin typeface="Arial" charset="0"/>
              </a:rPr>
              <a:t>, explain how it works, discuss its features and talk about its benefits,</a:t>
            </a:r>
            <a:r>
              <a:rPr lang="en-US" baseline="0" dirty="0" smtClean="0">
                <a:latin typeface="Arial" charset="0"/>
              </a:rPr>
              <a:t> </a:t>
            </a:r>
            <a:r>
              <a:rPr lang="en-US" dirty="0" smtClean="0">
                <a:latin typeface="Arial" charset="0"/>
              </a:rPr>
              <a:t>uses and markets. At the end of this tutorial there will be a short quiz in order to get credit for this course.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custDataLst>
              <p:tags r:id="rId1"/>
            </p:custDataLst>
          </p:nvPr>
        </p:nvSpPr>
        <p:spPr>
          <a:noFill/>
          <a:ln/>
        </p:spPr>
        <p:txBody>
          <a:bodyPr/>
          <a:lstStyle/>
          <a:p>
            <a:r>
              <a:rPr lang="en-US" b="1" dirty="0" smtClean="0">
                <a:latin typeface="Arial" charset="0"/>
              </a:rPr>
              <a:t>Inspired Xpress: </a:t>
            </a:r>
          </a:p>
          <a:p>
            <a:pPr>
              <a:buFontTx/>
              <a:buChar char="•"/>
            </a:pPr>
            <a:r>
              <a:rPr lang="en-US" b="1" u="sng" dirty="0" smtClean="0">
                <a:latin typeface="Arial" charset="0"/>
              </a:rPr>
              <a:t>Contains</a:t>
            </a:r>
            <a:r>
              <a:rPr lang="en-US" b="1" dirty="0" smtClean="0">
                <a:latin typeface="Arial" charset="0"/>
              </a:rPr>
              <a:t> no moving parts </a:t>
            </a:r>
            <a:r>
              <a:rPr lang="en-US" dirty="0" smtClean="0">
                <a:latin typeface="Arial" charset="0"/>
              </a:rPr>
              <a:t>and is engineered to be used wherever digital signage displays are utilized</a:t>
            </a:r>
          </a:p>
          <a:p>
            <a:pPr>
              <a:buFontTx/>
              <a:buChar char="•"/>
            </a:pPr>
            <a:r>
              <a:rPr lang="en-US" b="1" dirty="0" smtClean="0">
                <a:latin typeface="Arial" charset="0"/>
              </a:rPr>
              <a:t>It </a:t>
            </a:r>
            <a:r>
              <a:rPr lang="en-US" b="1" u="sng" dirty="0" smtClean="0">
                <a:latin typeface="Arial" charset="0"/>
              </a:rPr>
              <a:t>Can</a:t>
            </a:r>
            <a:r>
              <a:rPr lang="en-US" b="1" dirty="0" smtClean="0">
                <a:latin typeface="Arial" charset="0"/>
              </a:rPr>
              <a:t> be integrated </a:t>
            </a:r>
            <a:r>
              <a:rPr lang="en-US" dirty="0" smtClean="0">
                <a:latin typeface="Arial" charset="0"/>
              </a:rPr>
              <a:t>behind displays, beneath a technical floor, or in a custom enclosure</a:t>
            </a:r>
          </a:p>
          <a:p>
            <a:pPr>
              <a:buFontTx/>
              <a:buChar char="•"/>
            </a:pPr>
            <a:r>
              <a:rPr lang="en-US" b="1" dirty="0" smtClean="0">
                <a:latin typeface="Arial" charset="0"/>
              </a:rPr>
              <a:t>Inspired </a:t>
            </a:r>
            <a:r>
              <a:rPr lang="en-US" b="1" dirty="0" err="1" smtClean="0">
                <a:latin typeface="Arial" charset="0"/>
              </a:rPr>
              <a:t>XPress</a:t>
            </a:r>
            <a:r>
              <a:rPr lang="en-US" b="1" dirty="0" smtClean="0">
                <a:latin typeface="Arial" charset="0"/>
              </a:rPr>
              <a:t> </a:t>
            </a:r>
            <a:r>
              <a:rPr lang="en-US" b="1" u="sng" dirty="0" smtClean="0">
                <a:latin typeface="Arial" charset="0"/>
              </a:rPr>
              <a:t>has</a:t>
            </a:r>
            <a:r>
              <a:rPr lang="en-US" b="1" dirty="0" smtClean="0">
                <a:latin typeface="Arial" charset="0"/>
              </a:rPr>
              <a:t> Small form factor </a:t>
            </a:r>
            <a:r>
              <a:rPr lang="en-US" dirty="0" smtClean="0">
                <a:latin typeface="Arial" charset="0"/>
              </a:rPr>
              <a:t>and a low power draw</a:t>
            </a:r>
          </a:p>
          <a:p>
            <a:pPr>
              <a:buFontTx/>
              <a:buChar char="•"/>
            </a:pPr>
            <a:r>
              <a:rPr lang="en-US" b="1" dirty="0" smtClean="0">
                <a:latin typeface="Arial" charset="0"/>
              </a:rPr>
              <a:t>The </a:t>
            </a:r>
            <a:r>
              <a:rPr lang="en-US" b="1" u="sng" dirty="0" smtClean="0">
                <a:latin typeface="Arial" charset="0"/>
              </a:rPr>
              <a:t>USB</a:t>
            </a:r>
            <a:r>
              <a:rPr lang="en-US" b="1" dirty="0" smtClean="0">
                <a:latin typeface="Arial" charset="0"/>
              </a:rPr>
              <a:t> interface </a:t>
            </a:r>
            <a:r>
              <a:rPr lang="en-US" dirty="0" smtClean="0">
                <a:latin typeface="Arial" charset="0"/>
              </a:rPr>
              <a:t>can be used to extend the internal storage through memory sticks or hard drives</a:t>
            </a:r>
          </a:p>
          <a:p>
            <a:pPr>
              <a:buFontTx/>
              <a:buChar char="•"/>
            </a:pPr>
            <a:r>
              <a:rPr lang="en-US" b="1" dirty="0" smtClean="0">
                <a:latin typeface="Arial" charset="0"/>
              </a:rPr>
              <a:t>It </a:t>
            </a:r>
            <a:r>
              <a:rPr lang="en-US" b="1" u="sng" dirty="0" smtClean="0">
                <a:latin typeface="Arial" charset="0"/>
              </a:rPr>
              <a:t>Supports</a:t>
            </a:r>
            <a:r>
              <a:rPr lang="en-US" b="1" dirty="0" smtClean="0">
                <a:latin typeface="Arial" charset="0"/>
              </a:rPr>
              <a:t> external devices </a:t>
            </a:r>
            <a:r>
              <a:rPr lang="en-US" dirty="0" smtClean="0">
                <a:latin typeface="Arial" charset="0"/>
              </a:rPr>
              <a:t>such as touch screen controllers or keyboards</a:t>
            </a:r>
          </a:p>
          <a:p>
            <a:pPr>
              <a:buFontTx/>
              <a:buChar char="•"/>
            </a:pPr>
            <a:r>
              <a:rPr lang="en-US" b="1" u="sng" dirty="0" smtClean="0">
                <a:latin typeface="Arial" charset="0"/>
              </a:rPr>
              <a:t>Any</a:t>
            </a:r>
            <a:r>
              <a:rPr lang="en-US" b="1" dirty="0" smtClean="0">
                <a:latin typeface="Arial" charset="0"/>
              </a:rPr>
              <a:t> web browser </a:t>
            </a:r>
            <a:r>
              <a:rPr lang="en-US" dirty="0" smtClean="0">
                <a:latin typeface="Arial" charset="0"/>
              </a:rPr>
              <a:t>can be used to connect to the hardware IP address</a:t>
            </a:r>
            <a:endParaRPr lang="en-US" b="1" dirty="0" smtClean="0">
              <a:latin typeface="Arial" charset="0"/>
            </a:endParaRPr>
          </a:p>
          <a:p>
            <a:pPr>
              <a:buFontTx/>
              <a:buChar char="•"/>
            </a:pPr>
            <a:r>
              <a:rPr lang="en-US" b="1" dirty="0" smtClean="0">
                <a:latin typeface="Arial" charset="0"/>
              </a:rPr>
              <a:t>You </a:t>
            </a:r>
            <a:r>
              <a:rPr lang="en-US" b="1" u="sng" dirty="0" smtClean="0">
                <a:latin typeface="Arial" charset="0"/>
              </a:rPr>
              <a:t>can</a:t>
            </a:r>
            <a:r>
              <a:rPr lang="en-US" b="1" dirty="0" smtClean="0">
                <a:latin typeface="Arial" charset="0"/>
              </a:rPr>
              <a:t> Remote monitor </a:t>
            </a:r>
            <a:r>
              <a:rPr lang="en-US" dirty="0" smtClean="0">
                <a:latin typeface="Arial" charset="0"/>
              </a:rPr>
              <a:t>the status of the hardware and configure specific parameters</a:t>
            </a:r>
          </a:p>
          <a:p>
            <a:endParaRPr lang="en-US" dirty="0" smtClean="0">
              <a:latin typeface="Arial" charset="0"/>
            </a:endParaRPr>
          </a:p>
        </p:txBody>
      </p:sp>
      <p:sp>
        <p:nvSpPr>
          <p:cNvPr id="29700" name="Slide Number Placeholder 3"/>
          <p:cNvSpPr>
            <a:spLocks noGrp="1"/>
          </p:cNvSpPr>
          <p:nvPr>
            <p:ph type="sldNum" sz="quarter" idx="5"/>
          </p:nvPr>
        </p:nvSpPr>
        <p:spPr>
          <a:noFill/>
        </p:spPr>
        <p:txBody>
          <a:bodyPr/>
          <a:lstStyle/>
          <a:p>
            <a:fld id="{93107545-1AB4-4B48-82C0-2E2CE6F0D667}" type="slidenum">
              <a:rPr lang="en-US" smtClean="0">
                <a:latin typeface="Arial" charset="0"/>
              </a:rPr>
              <a:pPr/>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normAutofit lnSpcReduction="10000"/>
          </a:bodyPr>
          <a:lstStyle/>
          <a:p>
            <a:pPr>
              <a:defRPr/>
            </a:pPr>
            <a:r>
              <a:rPr lang="en-US" b="1" u="sng" dirty="0" smtClean="0"/>
              <a:t>Flexible</a:t>
            </a:r>
            <a:r>
              <a:rPr lang="en-US" b="1" dirty="0" smtClean="0"/>
              <a:t> Content Design</a:t>
            </a:r>
            <a:r>
              <a:rPr lang="en-US" dirty="0" smtClean="0"/>
              <a:t> – The software used to build messages allows flexibility to position text, images and video anywhere on the screen, providing a blank canvas for users to design their messages much like a web page.  A preview feature allows you to see what your content will look like before it is published.</a:t>
            </a:r>
          </a:p>
          <a:p>
            <a:pPr>
              <a:defRPr/>
            </a:pPr>
            <a:r>
              <a:rPr lang="en-US" b="1" u="sng" dirty="0" smtClean="0"/>
              <a:t>Robust</a:t>
            </a:r>
            <a:r>
              <a:rPr lang="en-US" b="1" dirty="0" smtClean="0"/>
              <a:t> Reporting Tools -</a:t>
            </a:r>
            <a:r>
              <a:rPr lang="en-US" dirty="0" smtClean="0"/>
              <a:t> Inspired </a:t>
            </a:r>
            <a:r>
              <a:rPr lang="en-US" dirty="0" err="1" smtClean="0"/>
              <a:t>XPress</a:t>
            </a:r>
            <a:r>
              <a:rPr lang="en-US" dirty="0" smtClean="0"/>
              <a:t> can generate reports showing what messages were run and for how long.  This allows documentation of messages played for compliance or advertising tracking.</a:t>
            </a:r>
          </a:p>
          <a:p>
            <a:pPr>
              <a:defRPr/>
            </a:pPr>
            <a:r>
              <a:rPr lang="en-US" b="1" u="sng" dirty="0" smtClean="0"/>
              <a:t>Multiple</a:t>
            </a:r>
            <a:r>
              <a:rPr lang="en-US" b="1" dirty="0" smtClean="0"/>
              <a:t> Language Support</a:t>
            </a:r>
            <a:r>
              <a:rPr lang="en-US" dirty="0" smtClean="0"/>
              <a:t> – Inspired </a:t>
            </a:r>
            <a:r>
              <a:rPr lang="en-US" dirty="0" err="1" smtClean="0"/>
              <a:t>XPress</a:t>
            </a:r>
            <a:r>
              <a:rPr lang="en-US" dirty="0" smtClean="0"/>
              <a:t> can support international languages including Chinese, Japanese and Arabic.  It can play text from left to right, right to left, top to bottom or bottom to top.  The software includes basic fonts for several languages and allows users to load customizable fonts to support corporate branding.</a:t>
            </a:r>
          </a:p>
          <a:p>
            <a:pPr>
              <a:defRPr/>
            </a:pPr>
            <a:r>
              <a:rPr lang="en-US" b="1" u="sng" dirty="0" smtClean="0"/>
              <a:t>Installs</a:t>
            </a:r>
            <a:r>
              <a:rPr lang="en-US" b="1" dirty="0" smtClean="0"/>
              <a:t> Easily</a:t>
            </a:r>
            <a:r>
              <a:rPr lang="en-US" dirty="0" smtClean="0"/>
              <a:t> – The device is automatically discovered when it is connected to a network for easy installation.  It can also be set to automatically convert messages to the aspect ratio and orientation of the display.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Small</a:t>
            </a:r>
            <a:r>
              <a:rPr lang="en-US" b="1" dirty="0" smtClean="0"/>
              <a:t> and Powerful Player</a:t>
            </a:r>
            <a:r>
              <a:rPr lang="en-US" dirty="0" smtClean="0"/>
              <a:t> – By designing the player to be small, light and with no moving parts, it can easily be mounted behind a display.   However, this small</a:t>
            </a:r>
            <a:r>
              <a:rPr lang="en-US" baseline="0" dirty="0" smtClean="0"/>
              <a:t> </a:t>
            </a:r>
            <a:r>
              <a:rPr lang="en-US" dirty="0" smtClean="0"/>
              <a:t>player is packed with capabilities that most PC-based digital signage solutions cannot match including support for live video and video walls.</a:t>
            </a:r>
          </a:p>
          <a:p>
            <a:pPr>
              <a:defRPr/>
            </a:pPr>
            <a:r>
              <a:rPr lang="en-US" b="1" u="sng" dirty="0" smtClean="0"/>
              <a:t>Green</a:t>
            </a:r>
            <a:r>
              <a:rPr lang="en-US" b="1" dirty="0" smtClean="0"/>
              <a:t> Design</a:t>
            </a:r>
            <a:r>
              <a:rPr lang="en-US" dirty="0" smtClean="0"/>
              <a:t> – The efficient design requires only 2 watts of power, reducing energy costs.  </a:t>
            </a:r>
          </a:p>
        </p:txBody>
      </p:sp>
      <p:sp>
        <p:nvSpPr>
          <p:cNvPr id="30724" name="Slide Number Placeholder 3"/>
          <p:cNvSpPr>
            <a:spLocks noGrp="1"/>
          </p:cNvSpPr>
          <p:nvPr>
            <p:ph type="sldNum" sz="quarter" idx="5"/>
          </p:nvPr>
        </p:nvSpPr>
        <p:spPr>
          <a:noFill/>
        </p:spPr>
        <p:txBody>
          <a:bodyPr/>
          <a:lstStyle/>
          <a:p>
            <a:fld id="{2E085EE9-4C62-442D-ABA2-00CE37F6CF3F}" type="slidenum">
              <a:rPr lang="en-US" smtClean="0">
                <a:latin typeface="Arial" charset="0"/>
              </a:rPr>
              <a:pPr/>
              <a:t>11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custDataLst>
              <p:tags r:id="rId1"/>
            </p:custDataLst>
          </p:nvPr>
        </p:nvSpPr>
        <p:spPr>
          <a:noFill/>
          <a:ln/>
        </p:spPr>
        <p:txBody>
          <a:bodyPr/>
          <a:lstStyle/>
          <a:p>
            <a:r>
              <a:rPr lang="en-US" dirty="0" smtClean="0">
                <a:latin typeface="Arial" charset="0"/>
              </a:rPr>
              <a:t>Applications where the player will be mounted at the </a:t>
            </a:r>
            <a:r>
              <a:rPr lang="en-US" u="sng" dirty="0" smtClean="0">
                <a:latin typeface="Arial" charset="0"/>
              </a:rPr>
              <a:t>display</a:t>
            </a:r>
            <a:r>
              <a:rPr lang="en-US" dirty="0" smtClean="0">
                <a:latin typeface="Arial" charset="0"/>
              </a:rPr>
              <a:t> is perfect for this small device, even with little clearance or ventilation.  Using the time-synchronization capabilities, multiple players can be used to create a unified message </a:t>
            </a:r>
            <a:r>
              <a:rPr lang="en-US" u="sng" dirty="0" smtClean="0">
                <a:latin typeface="Arial" charset="0"/>
              </a:rPr>
              <a:t>on</a:t>
            </a:r>
            <a:r>
              <a:rPr lang="en-US" dirty="0" smtClean="0">
                <a:latin typeface="Arial" charset="0"/>
              </a:rPr>
              <a:t> a video wall, or a touch screen can drive the player </a:t>
            </a:r>
            <a:r>
              <a:rPr lang="en-US" u="sng" dirty="0" smtClean="0">
                <a:latin typeface="Arial" charset="0"/>
              </a:rPr>
              <a:t>for</a:t>
            </a:r>
            <a:r>
              <a:rPr lang="en-US" dirty="0" smtClean="0">
                <a:latin typeface="Arial" charset="0"/>
              </a:rPr>
              <a:t> Kiosk applications.   </a:t>
            </a:r>
          </a:p>
          <a:p>
            <a:r>
              <a:rPr lang="en-US" dirty="0" smtClean="0">
                <a:latin typeface="Arial" charset="0"/>
              </a:rPr>
              <a:t>It’s small size makes it</a:t>
            </a:r>
            <a:r>
              <a:rPr lang="en-US" baseline="0" dirty="0" smtClean="0">
                <a:latin typeface="Arial" charset="0"/>
              </a:rPr>
              <a:t> </a:t>
            </a:r>
            <a:r>
              <a:rPr lang="en-US" dirty="0" smtClean="0">
                <a:latin typeface="Arial" charset="0"/>
              </a:rPr>
              <a:t>perfect </a:t>
            </a:r>
            <a:r>
              <a:rPr lang="en-US" u="sng" dirty="0" smtClean="0">
                <a:latin typeface="Arial" charset="0"/>
              </a:rPr>
              <a:t>for</a:t>
            </a:r>
            <a:r>
              <a:rPr lang="en-US" dirty="0" smtClean="0">
                <a:latin typeface="Arial" charset="0"/>
              </a:rPr>
              <a:t> mobile vehicles.</a:t>
            </a:r>
          </a:p>
        </p:txBody>
      </p:sp>
      <p:sp>
        <p:nvSpPr>
          <p:cNvPr id="31748" name="Slide Number Placeholder 3"/>
          <p:cNvSpPr>
            <a:spLocks noGrp="1"/>
          </p:cNvSpPr>
          <p:nvPr>
            <p:ph type="sldNum" sz="quarter" idx="5"/>
          </p:nvPr>
        </p:nvSpPr>
        <p:spPr>
          <a:noFill/>
        </p:spPr>
        <p:txBody>
          <a:bodyPr/>
          <a:lstStyle/>
          <a:p>
            <a:fld id="{0769B453-BCF2-45ED-A61E-816180DB541F}" type="slidenum">
              <a:rPr lang="en-US" smtClean="0">
                <a:latin typeface="Arial" charset="0"/>
              </a:rPr>
              <a:pPr/>
              <a:t>12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custDataLst>
              <p:tags r:id="rId1"/>
            </p:custDataLst>
          </p:nvPr>
        </p:nvSpPr>
        <p:spPr>
          <a:noFill/>
          <a:ln/>
        </p:spPr>
        <p:txBody>
          <a:bodyPr/>
          <a:lstStyle/>
          <a:p>
            <a:r>
              <a:rPr lang="en-US" smtClean="0">
                <a:latin typeface="Arial" charset="0"/>
              </a:rPr>
              <a:t>Inspired XPress can be used in any vertical application to provide dynamic messaging to an audience. Retailers can advertise products or specials, Hotels can promote daily events or services, Casinos and Stadiums can advertise special events or directions, Restaurants can digitize menus, Banks can promote financial services or daily rates, Corporations can deliver employee notifications or training information, and the list goes on.</a:t>
            </a:r>
          </a:p>
        </p:txBody>
      </p:sp>
      <p:sp>
        <p:nvSpPr>
          <p:cNvPr id="32772" name="Slide Number Placeholder 3"/>
          <p:cNvSpPr>
            <a:spLocks noGrp="1"/>
          </p:cNvSpPr>
          <p:nvPr>
            <p:ph type="sldNum" sz="quarter" idx="5"/>
          </p:nvPr>
        </p:nvSpPr>
        <p:spPr>
          <a:noFill/>
        </p:spPr>
        <p:txBody>
          <a:bodyPr/>
          <a:lstStyle/>
          <a:p>
            <a:fld id="{BD4A3163-C8AD-4121-9FFB-145B4C3EA197}" type="slidenum">
              <a:rPr lang="en-US" smtClean="0">
                <a:latin typeface="Arial" charset="0"/>
              </a: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F712A06-378E-43E3-9499-8AB38C48E03D}" type="slidenum">
              <a:rPr lang="en-US" smtClean="0">
                <a:latin typeface="Arial" charset="0"/>
              </a:rPr>
              <a:pPr/>
              <a:t>14</a:t>
            </a:fld>
            <a:endParaRPr lang="en-US"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custDataLst>
              <p:tags r:id="rId1"/>
            </p:custDataLst>
          </p:nvPr>
        </p:nvSpPr>
        <p:spPr>
          <a:noFill/>
          <a:ln/>
        </p:spPr>
        <p:txBody>
          <a:bodyPr/>
          <a:lstStyle/>
          <a:p>
            <a:pPr eaLnBrk="1" hangingPunct="1"/>
            <a:r>
              <a:rPr lang="en-US" dirty="0" smtClean="0">
                <a:latin typeface="Arial" charset="0"/>
              </a:rPr>
              <a:t>Thank you for your participation.  This concludes the “Getting Started with Inspired </a:t>
            </a:r>
            <a:r>
              <a:rPr lang="en-US" smtClean="0">
                <a:latin typeface="Arial" charset="0"/>
              </a:rPr>
              <a:t>XPress” </a:t>
            </a:r>
            <a:r>
              <a:rPr lang="en-US" dirty="0" smtClean="0">
                <a:latin typeface="Arial" charset="0"/>
              </a:rPr>
              <a:t>tutorial. To receive credit for this course, pass the following quiz with a score of 80% or higher.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AFC698-C500-4CC5-B907-A1FEEA2D8653}"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custDataLst>
              <p:tags r:id="rId1"/>
            </p:custDataLst>
          </p:nvPr>
        </p:nvSpPr>
        <p:spPr>
          <a:noFill/>
          <a:ln/>
        </p:spPr>
        <p:txBody>
          <a:bodyPr/>
          <a:lstStyle/>
          <a:p>
            <a:r>
              <a:rPr lang="en-US" dirty="0" smtClean="0">
                <a:latin typeface="Arial" charset="0"/>
              </a:rPr>
              <a:t>AMX offers Digital Signage Solutions that meet a variety of user needs. The AMX Inspired Signage Solutions consists of Inspired Xpress, Inspired 2 Go and Inspired Signage. Inspired </a:t>
            </a:r>
            <a:r>
              <a:rPr lang="en-US" dirty="0" err="1" smtClean="0">
                <a:latin typeface="Arial" charset="0"/>
              </a:rPr>
              <a:t>XPress</a:t>
            </a:r>
            <a:r>
              <a:rPr lang="en-US" dirty="0" smtClean="0">
                <a:latin typeface="Arial" charset="0"/>
              </a:rPr>
              <a:t> is a simple yet versatile solution that uses a drag and drop software tool to create content quickly and easily. The small, cost-effective players mount behind any display. Inspired-2-Go is a bundled offering that allows you to customize pre built templates and layouts with your own content. Inspired Signage is a robust solution for users requiring complex customization such as unique animation and advanced design. </a:t>
            </a:r>
          </a:p>
          <a:p>
            <a:pPr eaLnBrk="1" hangingPunct="1"/>
            <a:endParaRPr lang="en-US" dirty="0" smtClean="0">
              <a:latin typeface="Arial" charset="0"/>
            </a:endParaRPr>
          </a:p>
          <a:p>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custDataLst>
              <p:tags r:id="rId1"/>
            </p:custDataLst>
          </p:nvPr>
        </p:nvSpPr>
        <p:spPr>
          <a:noFill/>
          <a:ln/>
        </p:spPr>
        <p:txBody>
          <a:bodyPr/>
          <a:lstStyle/>
          <a:p>
            <a:r>
              <a:rPr lang="en-US" dirty="0" smtClean="0">
                <a:latin typeface="Arial" charset="0"/>
              </a:rPr>
              <a:t>Inspired </a:t>
            </a:r>
            <a:r>
              <a:rPr lang="en-US" dirty="0" err="1" smtClean="0">
                <a:latin typeface="Arial" charset="0"/>
              </a:rPr>
              <a:t>XPress</a:t>
            </a:r>
            <a:r>
              <a:rPr lang="en-US" dirty="0" smtClean="0">
                <a:latin typeface="Arial" charset="0"/>
              </a:rPr>
              <a:t> is for users that want to manage </a:t>
            </a:r>
            <a:r>
              <a:rPr lang="en-US" u="none" dirty="0" smtClean="0">
                <a:latin typeface="Arial" charset="0"/>
              </a:rPr>
              <a:t>all </a:t>
            </a:r>
            <a:r>
              <a:rPr lang="en-US" dirty="0" smtClean="0">
                <a:latin typeface="Arial" charset="0"/>
              </a:rPr>
              <a:t>aspects of their digital signage </a:t>
            </a:r>
            <a:r>
              <a:rPr lang="en-US" u="sng" dirty="0" smtClean="0">
                <a:latin typeface="Arial" charset="0"/>
              </a:rPr>
              <a:t>including</a:t>
            </a:r>
            <a:r>
              <a:rPr lang="en-US" dirty="0" smtClean="0">
                <a:latin typeface="Arial" charset="0"/>
              </a:rPr>
              <a:t> content creation with a flexible and intuitive software interface.  Cleverly designed into a small form factor, Inspired </a:t>
            </a:r>
            <a:r>
              <a:rPr lang="en-US" dirty="0" err="1" smtClean="0">
                <a:latin typeface="Arial" charset="0"/>
              </a:rPr>
              <a:t>XPress</a:t>
            </a:r>
            <a:r>
              <a:rPr lang="en-US" dirty="0" smtClean="0">
                <a:latin typeface="Arial" charset="0"/>
              </a:rPr>
              <a:t> features a simple, </a:t>
            </a:r>
            <a:r>
              <a:rPr lang="en-US" u="sng" dirty="0" smtClean="0">
                <a:latin typeface="Arial" charset="0"/>
              </a:rPr>
              <a:t>all-in-one software </a:t>
            </a:r>
            <a:r>
              <a:rPr lang="en-US" dirty="0" smtClean="0">
                <a:latin typeface="Arial" charset="0"/>
              </a:rPr>
              <a:t>tool that allows users to quickly and easily </a:t>
            </a:r>
            <a:r>
              <a:rPr lang="en-US" u="sng" dirty="0" smtClean="0">
                <a:latin typeface="Arial" charset="0"/>
              </a:rPr>
              <a:t>create</a:t>
            </a:r>
            <a:r>
              <a:rPr lang="en-US" dirty="0" smtClean="0">
                <a:latin typeface="Arial" charset="0"/>
              </a:rPr>
              <a:t> templates and </a:t>
            </a:r>
            <a:r>
              <a:rPr lang="en-US" u="sng" dirty="0" smtClean="0">
                <a:latin typeface="Arial" charset="0"/>
              </a:rPr>
              <a:t>content</a:t>
            </a:r>
            <a:r>
              <a:rPr lang="en-US" dirty="0" smtClean="0">
                <a:latin typeface="Arial" charset="0"/>
              </a:rPr>
              <a:t>, and then </a:t>
            </a:r>
            <a:r>
              <a:rPr lang="en-US" u="sng" dirty="0" smtClean="0">
                <a:latin typeface="Arial" charset="0"/>
              </a:rPr>
              <a:t>publish</a:t>
            </a:r>
            <a:r>
              <a:rPr lang="en-US" dirty="0" smtClean="0">
                <a:latin typeface="Arial" charset="0"/>
              </a:rPr>
              <a:t> that content to players which are </a:t>
            </a:r>
            <a:r>
              <a:rPr lang="en-US" u="sng" dirty="0" smtClean="0">
                <a:latin typeface="Arial" charset="0"/>
              </a:rPr>
              <a:t>small</a:t>
            </a:r>
            <a:r>
              <a:rPr lang="en-US" dirty="0" smtClean="0">
                <a:latin typeface="Arial" charset="0"/>
              </a:rPr>
              <a:t> enough to </a:t>
            </a:r>
            <a:r>
              <a:rPr lang="en-US" u="sng" dirty="0" smtClean="0">
                <a:latin typeface="Arial" charset="0"/>
              </a:rPr>
              <a:t>mount</a:t>
            </a:r>
            <a:r>
              <a:rPr lang="en-US" dirty="0" smtClean="0">
                <a:latin typeface="Arial" charset="0"/>
              </a:rPr>
              <a:t> behind any display.  Content design is </a:t>
            </a:r>
            <a:r>
              <a:rPr lang="en-US" u="sng" dirty="0" smtClean="0">
                <a:latin typeface="Arial" charset="0"/>
              </a:rPr>
              <a:t>fluid</a:t>
            </a:r>
            <a:r>
              <a:rPr lang="en-US" dirty="0" smtClean="0">
                <a:latin typeface="Arial" charset="0"/>
              </a:rPr>
              <a:t>, more like a web page than a standard digital signage template which has defined fields.</a:t>
            </a:r>
          </a:p>
          <a:p>
            <a:endParaRPr lang="en-US" dirty="0" smtClean="0">
              <a:latin typeface="Arial" charset="0"/>
            </a:endParaRPr>
          </a:p>
        </p:txBody>
      </p:sp>
      <p:sp>
        <p:nvSpPr>
          <p:cNvPr id="22532" name="Slide Number Placeholder 3"/>
          <p:cNvSpPr>
            <a:spLocks noGrp="1"/>
          </p:cNvSpPr>
          <p:nvPr>
            <p:ph type="sldNum" sz="quarter" idx="5"/>
          </p:nvPr>
        </p:nvSpPr>
        <p:spPr>
          <a:noFill/>
        </p:spPr>
        <p:txBody>
          <a:bodyPr/>
          <a:lstStyle/>
          <a:p>
            <a:fld id="{8B63C994-5D4D-4EC8-8818-FCABCA38082C}" type="slidenum">
              <a:rPr lang="en-US" smtClean="0">
                <a:latin typeface="Arial" charset="0"/>
              </a:rPr>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normAutofit/>
          </a:bodyPr>
          <a:lstStyle/>
          <a:p>
            <a:pPr marL="342900" indent="-342900">
              <a:spcBef>
                <a:spcPct val="20000"/>
              </a:spcBef>
              <a:defRPr/>
            </a:pPr>
            <a:r>
              <a:rPr lang="en-US" sz="2400" kern="0" dirty="0" smtClean="0">
                <a:solidFill>
                  <a:srgbClr val="000000"/>
                </a:solidFill>
                <a:latin typeface="FrancophilSans"/>
              </a:rPr>
              <a:t>The </a:t>
            </a:r>
            <a:r>
              <a:rPr lang="en-US" sz="2400" u="sng" kern="0" dirty="0" smtClean="0">
                <a:solidFill>
                  <a:srgbClr val="000000"/>
                </a:solidFill>
                <a:latin typeface="FrancophilSans"/>
              </a:rPr>
              <a:t>Inspired </a:t>
            </a:r>
            <a:r>
              <a:rPr lang="en-US" sz="2400" kern="0" dirty="0" smtClean="0">
                <a:solidFill>
                  <a:srgbClr val="000000"/>
                </a:solidFill>
                <a:latin typeface="FrancophilSans"/>
              </a:rPr>
              <a:t>Xpress player has Dimensions of </a:t>
            </a:r>
            <a:r>
              <a:rPr lang="en-US" sz="2400" u="sng" kern="0" dirty="0" smtClean="0">
                <a:solidFill>
                  <a:srgbClr val="000000"/>
                </a:solidFill>
                <a:latin typeface="FrancophilSans"/>
              </a:rPr>
              <a:t>1.0”</a:t>
            </a:r>
            <a:r>
              <a:rPr lang="en-US" sz="2400" kern="0" dirty="0" smtClean="0">
                <a:solidFill>
                  <a:srgbClr val="000000"/>
                </a:solidFill>
                <a:latin typeface="FrancophilSans"/>
              </a:rPr>
              <a:t> high  x </a:t>
            </a:r>
            <a:r>
              <a:rPr lang="en-US" sz="2400" u="sng" kern="0" dirty="0" smtClean="0">
                <a:solidFill>
                  <a:srgbClr val="000000"/>
                </a:solidFill>
                <a:latin typeface="FrancophilSans"/>
              </a:rPr>
              <a:t>6.25</a:t>
            </a:r>
            <a:r>
              <a:rPr lang="en-US" sz="2400" kern="0" dirty="0" smtClean="0">
                <a:solidFill>
                  <a:srgbClr val="000000"/>
                </a:solidFill>
                <a:latin typeface="FrancophilSans"/>
              </a:rPr>
              <a:t>” wide and </a:t>
            </a:r>
            <a:r>
              <a:rPr lang="en-US" sz="2400" u="sng" kern="0" dirty="0" smtClean="0">
                <a:solidFill>
                  <a:srgbClr val="000000"/>
                </a:solidFill>
                <a:latin typeface="FrancophilSans"/>
              </a:rPr>
              <a:t>3.26</a:t>
            </a:r>
            <a:r>
              <a:rPr lang="en-US" sz="2400" kern="0" dirty="0" smtClean="0">
                <a:solidFill>
                  <a:srgbClr val="000000"/>
                </a:solidFill>
                <a:latin typeface="FrancophilSans"/>
              </a:rPr>
              <a:t>” deep (25.4mm x 158.75mm x 82.80mm). It weights 0.60 (six</a:t>
            </a:r>
            <a:r>
              <a:rPr lang="en-US" sz="2400" kern="0" baseline="0" dirty="0" smtClean="0">
                <a:solidFill>
                  <a:srgbClr val="000000"/>
                </a:solidFill>
                <a:latin typeface="FrancophilSans"/>
              </a:rPr>
              <a:t> tenths or sixty one-hundredths) of a </a:t>
            </a:r>
            <a:r>
              <a:rPr lang="en-US" sz="2400" kern="0" dirty="0" smtClean="0">
                <a:solidFill>
                  <a:srgbClr val="000000"/>
                </a:solidFill>
                <a:latin typeface="FrancophilSans"/>
              </a:rPr>
              <a:t>lb and has a real-time clock. The </a:t>
            </a:r>
            <a:r>
              <a:rPr lang="en-US" sz="2400" kern="0" dirty="0" err="1" smtClean="0">
                <a:solidFill>
                  <a:srgbClr val="000000"/>
                </a:solidFill>
                <a:latin typeface="FrancophilSans"/>
              </a:rPr>
              <a:t>XPress</a:t>
            </a:r>
            <a:r>
              <a:rPr lang="en-US" sz="2400" kern="0" dirty="0" smtClean="0">
                <a:solidFill>
                  <a:srgbClr val="000000"/>
                </a:solidFill>
                <a:latin typeface="FrancophilSans"/>
              </a:rPr>
              <a:t> player also includes I</a:t>
            </a:r>
            <a:r>
              <a:rPr lang="en-US" sz="2000" kern="0" dirty="0" smtClean="0">
                <a:solidFill>
                  <a:srgbClr val="000000"/>
                </a:solidFill>
                <a:latin typeface="FrancophilSans"/>
              </a:rPr>
              <a:t>nternal storage of 2GB solid state. External storage consists of Flash drives and hard disks via USB 2.0 port</a:t>
            </a:r>
          </a:p>
          <a:p>
            <a:pPr>
              <a:defRPr/>
            </a:pPr>
            <a:endParaRPr lang="en-US" dirty="0"/>
          </a:p>
        </p:txBody>
      </p:sp>
      <p:sp>
        <p:nvSpPr>
          <p:cNvPr id="23556" name="Slide Number Placeholder 3"/>
          <p:cNvSpPr>
            <a:spLocks noGrp="1"/>
          </p:cNvSpPr>
          <p:nvPr>
            <p:ph type="sldNum" sz="quarter" idx="5"/>
          </p:nvPr>
        </p:nvSpPr>
        <p:spPr>
          <a:noFill/>
        </p:spPr>
        <p:txBody>
          <a:bodyPr/>
          <a:lstStyle/>
          <a:p>
            <a:fld id="{87E7624C-DE3D-44FF-927B-F30B017DB88E}" type="slidenum">
              <a:rPr lang="en-US" smtClean="0">
                <a:latin typeface="Arial" charset="0"/>
              </a: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normAutofit/>
          </a:bodyPr>
          <a:lstStyle/>
          <a:p>
            <a:pPr>
              <a:defRPr/>
            </a:pPr>
            <a:r>
              <a:rPr lang="en-US" b="1" dirty="0" smtClean="0"/>
              <a:t>The Inspired</a:t>
            </a:r>
            <a:r>
              <a:rPr lang="en-US" b="1" baseline="0" dirty="0" smtClean="0"/>
              <a:t> Xpress Player </a:t>
            </a:r>
            <a:r>
              <a:rPr lang="en-US" b="1" dirty="0" smtClean="0"/>
              <a:t>Front Panel Components consists of </a:t>
            </a:r>
            <a:endParaRPr lang="en-US" dirty="0" smtClean="0"/>
          </a:p>
          <a:p>
            <a:pPr>
              <a:buFont typeface="Arial" pitchFamily="34" charset="0"/>
              <a:buChar char="•"/>
              <a:defRPr/>
            </a:pPr>
            <a:r>
              <a:rPr lang="en-US" dirty="0" smtClean="0"/>
              <a:t> a </a:t>
            </a:r>
            <a:r>
              <a:rPr lang="en-US" u="sng" dirty="0" smtClean="0"/>
              <a:t>RS232 </a:t>
            </a:r>
            <a:r>
              <a:rPr lang="en-US" dirty="0" smtClean="0"/>
              <a:t>Interface in mini-jack format with up to 115200 (one fifteen two) baud</a:t>
            </a:r>
            <a:r>
              <a:rPr lang="en-US" baseline="0" dirty="0" smtClean="0"/>
              <a:t> for </a:t>
            </a:r>
            <a:r>
              <a:rPr lang="en-US" dirty="0" smtClean="0"/>
              <a:t>Development</a:t>
            </a:r>
            <a:r>
              <a:rPr lang="en-US" baseline="0" dirty="0" smtClean="0"/>
              <a:t> use</a:t>
            </a:r>
            <a:r>
              <a:rPr lang="en-US" dirty="0" smtClean="0"/>
              <a:t>. </a:t>
            </a:r>
          </a:p>
          <a:p>
            <a:pPr>
              <a:buFont typeface="Arial" pitchFamily="34" charset="0"/>
              <a:buChar char="•"/>
              <a:defRPr/>
            </a:pPr>
            <a:r>
              <a:rPr lang="en-US" dirty="0" smtClean="0"/>
              <a:t> An </a:t>
            </a:r>
            <a:r>
              <a:rPr lang="en-US" u="sng" dirty="0" smtClean="0"/>
              <a:t>Ethernet</a:t>
            </a:r>
            <a:r>
              <a:rPr lang="en-US" dirty="0" smtClean="0"/>
              <a:t> RJ45 jack. </a:t>
            </a:r>
          </a:p>
          <a:p>
            <a:pPr>
              <a:buFont typeface="Arial" pitchFamily="34" charset="0"/>
              <a:buChar char="•"/>
              <a:defRPr/>
            </a:pPr>
            <a:r>
              <a:rPr lang="en-US" dirty="0" smtClean="0"/>
              <a:t> A </a:t>
            </a:r>
            <a:r>
              <a:rPr lang="en-US" u="sng" dirty="0" smtClean="0"/>
              <a:t>USB</a:t>
            </a:r>
            <a:r>
              <a:rPr lang="en-US" dirty="0" smtClean="0"/>
              <a:t> 2.0 Connector for use with Flash drives and hard disks for additional external storage.</a:t>
            </a:r>
          </a:p>
          <a:p>
            <a:pPr>
              <a:buFont typeface="Arial" pitchFamily="34" charset="0"/>
              <a:buChar char="•"/>
              <a:defRPr/>
            </a:pPr>
            <a:r>
              <a:rPr lang="en-US" dirty="0" smtClean="0"/>
              <a:t> The </a:t>
            </a:r>
            <a:r>
              <a:rPr lang="en-US" u="sng" dirty="0" smtClean="0"/>
              <a:t>status</a:t>
            </a:r>
            <a:r>
              <a:rPr lang="en-US" dirty="0" smtClean="0"/>
              <a:t> LED displays the status of the device.</a:t>
            </a:r>
          </a:p>
          <a:p>
            <a:pPr>
              <a:buFont typeface="Arial" pitchFamily="34" charset="0"/>
              <a:buChar char="•"/>
              <a:defRPr/>
            </a:pPr>
            <a:r>
              <a:rPr lang="en-US" dirty="0" smtClean="0"/>
              <a:t> and the </a:t>
            </a:r>
            <a:r>
              <a:rPr lang="en-US" u="sng" dirty="0" smtClean="0"/>
              <a:t>Power</a:t>
            </a:r>
            <a:r>
              <a:rPr lang="en-US" dirty="0" smtClean="0"/>
              <a:t>/Reset button for rebooting the device.</a:t>
            </a:r>
          </a:p>
        </p:txBody>
      </p:sp>
      <p:sp>
        <p:nvSpPr>
          <p:cNvPr id="24580" name="Slide Number Placeholder 3"/>
          <p:cNvSpPr>
            <a:spLocks noGrp="1"/>
          </p:cNvSpPr>
          <p:nvPr>
            <p:ph type="sldNum" sz="quarter" idx="5"/>
          </p:nvPr>
        </p:nvSpPr>
        <p:spPr>
          <a:noFill/>
        </p:spPr>
        <p:txBody>
          <a:bodyPr/>
          <a:lstStyle/>
          <a:p>
            <a:fld id="{95A01188-20A1-4E09-85F5-F75F80A9DCD4}" type="slidenum">
              <a:rPr lang="en-US" smtClean="0">
                <a:latin typeface="Arial" charset="0"/>
              </a:rPr>
              <a:pPr/>
              <a:t>5</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normAutofit/>
          </a:bodyPr>
          <a:lstStyle/>
          <a:p>
            <a:pPr>
              <a:defRPr/>
            </a:pPr>
            <a:r>
              <a:rPr lang="en-US" b="1" dirty="0" smtClean="0"/>
              <a:t>The </a:t>
            </a:r>
            <a:r>
              <a:rPr lang="en-US" b="1" dirty="0" err="1" smtClean="0"/>
              <a:t>XPress</a:t>
            </a:r>
            <a:r>
              <a:rPr lang="en-US" b="1" dirty="0" smtClean="0"/>
              <a:t> Player Back Panel Components include</a:t>
            </a:r>
            <a:endParaRPr lang="en-US" dirty="0" smtClean="0"/>
          </a:p>
          <a:p>
            <a:pPr>
              <a:buFont typeface="Arial" pitchFamily="34" charset="0"/>
              <a:buChar char="•"/>
              <a:defRPr/>
            </a:pPr>
            <a:r>
              <a:rPr lang="en-US" dirty="0" smtClean="0"/>
              <a:t>A 5V-</a:t>
            </a:r>
            <a:r>
              <a:rPr lang="en-US" u="sng" dirty="0" smtClean="0"/>
              <a:t>DC</a:t>
            </a:r>
            <a:r>
              <a:rPr lang="en-US" dirty="0" smtClean="0"/>
              <a:t> Power jack</a:t>
            </a:r>
            <a:r>
              <a:rPr lang="en-US" baseline="0" dirty="0" smtClean="0"/>
              <a:t> with a provided </a:t>
            </a:r>
            <a:r>
              <a:rPr lang="en-US" b="1" u="sng" baseline="0" dirty="0" smtClean="0"/>
              <a:t>AC</a:t>
            </a:r>
            <a:r>
              <a:rPr lang="en-US" baseline="0" dirty="0" smtClean="0"/>
              <a:t> </a:t>
            </a:r>
            <a:r>
              <a:rPr lang="en-US" dirty="0" smtClean="0"/>
              <a:t>Power cord </a:t>
            </a:r>
            <a:r>
              <a:rPr lang="en-US" baseline="0" dirty="0" smtClean="0"/>
              <a:t>in order to plug the device into an AC outlet.</a:t>
            </a:r>
            <a:endParaRPr lang="en-US" dirty="0" smtClean="0"/>
          </a:p>
          <a:p>
            <a:pPr>
              <a:buFont typeface="Arial" pitchFamily="34" charset="0"/>
              <a:buChar char="•"/>
              <a:defRPr/>
            </a:pPr>
            <a:r>
              <a:rPr lang="en-US" dirty="0" smtClean="0"/>
              <a:t>A</a:t>
            </a:r>
            <a:r>
              <a:rPr lang="en-US" baseline="0" dirty="0" smtClean="0"/>
              <a:t> </a:t>
            </a:r>
            <a:r>
              <a:rPr lang="en-US" u="sng" dirty="0" smtClean="0"/>
              <a:t>HDMI</a:t>
            </a:r>
            <a:r>
              <a:rPr lang="en-US" dirty="0" smtClean="0"/>
              <a:t> connector</a:t>
            </a:r>
            <a:r>
              <a:rPr lang="en-US" baseline="0" dirty="0" smtClean="0"/>
              <a:t> with </a:t>
            </a:r>
            <a:r>
              <a:rPr lang="en-US" dirty="0" smtClean="0"/>
              <a:t>DVI available</a:t>
            </a:r>
            <a:r>
              <a:rPr lang="en-US" baseline="0" dirty="0" smtClean="0"/>
              <a:t> via an adapter</a:t>
            </a:r>
            <a:r>
              <a:rPr lang="en-US" dirty="0" smtClean="0"/>
              <a:t>. </a:t>
            </a:r>
          </a:p>
          <a:p>
            <a:pPr>
              <a:buFont typeface="Arial" pitchFamily="34" charset="0"/>
              <a:buChar char="•"/>
              <a:defRPr/>
            </a:pPr>
            <a:r>
              <a:rPr lang="en-US" dirty="0" smtClean="0"/>
              <a:t>An</a:t>
            </a:r>
            <a:r>
              <a:rPr lang="en-US" baseline="0" dirty="0" smtClean="0"/>
              <a:t> </a:t>
            </a:r>
            <a:r>
              <a:rPr lang="en-US" u="sng" dirty="0" smtClean="0"/>
              <a:t>Analog</a:t>
            </a:r>
            <a:r>
              <a:rPr lang="en-US" dirty="0" smtClean="0"/>
              <a:t> Audio Out</a:t>
            </a:r>
          </a:p>
          <a:p>
            <a:pPr>
              <a:buFont typeface="Arial" pitchFamily="34" charset="0"/>
              <a:buChar char="•"/>
              <a:defRPr/>
            </a:pPr>
            <a:r>
              <a:rPr lang="en-US" dirty="0" smtClean="0"/>
              <a:t>And an </a:t>
            </a:r>
            <a:r>
              <a:rPr lang="en-US" u="sng" dirty="0" smtClean="0"/>
              <a:t>Analog</a:t>
            </a:r>
            <a:r>
              <a:rPr lang="en-US" dirty="0" smtClean="0"/>
              <a:t> Video Out</a:t>
            </a:r>
          </a:p>
          <a:p>
            <a:pPr>
              <a:buFont typeface="Arial" pitchFamily="34" charset="0"/>
              <a:buChar char="•"/>
              <a:defRPr/>
            </a:pPr>
            <a:endParaRPr lang="en-US" dirty="0" smtClean="0"/>
          </a:p>
          <a:p>
            <a:pPr>
              <a:defRPr/>
            </a:pPr>
            <a:endParaRPr lang="en-US" dirty="0"/>
          </a:p>
        </p:txBody>
      </p:sp>
      <p:sp>
        <p:nvSpPr>
          <p:cNvPr id="25604" name="Slide Number Placeholder 3"/>
          <p:cNvSpPr>
            <a:spLocks noGrp="1"/>
          </p:cNvSpPr>
          <p:nvPr>
            <p:ph type="sldNum" sz="quarter" idx="5"/>
          </p:nvPr>
        </p:nvSpPr>
        <p:spPr>
          <a:noFill/>
        </p:spPr>
        <p:txBody>
          <a:bodyPr/>
          <a:lstStyle/>
          <a:p>
            <a:fld id="{7A70F3E7-165C-4FE0-8EE2-C2E47094FC96}" type="slidenum">
              <a:rPr lang="en-US" smtClean="0">
                <a:latin typeface="Arial" charset="0"/>
              </a: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custDataLst>
              <p:tags r:id="rId1"/>
            </p:custDataLst>
          </p:nvPr>
        </p:nvSpPr>
        <p:spPr>
          <a:noFill/>
          <a:ln/>
        </p:spPr>
        <p:txBody>
          <a:bodyPr/>
          <a:lstStyle/>
          <a:p>
            <a:r>
              <a:rPr lang="en-US" dirty="0" smtClean="0">
                <a:latin typeface="Arial" charset="0"/>
              </a:rPr>
              <a:t>Inspired </a:t>
            </a:r>
            <a:r>
              <a:rPr lang="en-US" dirty="0" err="1" smtClean="0">
                <a:latin typeface="Arial" charset="0"/>
              </a:rPr>
              <a:t>XPress</a:t>
            </a:r>
            <a:r>
              <a:rPr lang="en-US" dirty="0" smtClean="0">
                <a:latin typeface="Arial" charset="0"/>
              </a:rPr>
              <a:t> has simple and easy to use web configuration. </a:t>
            </a:r>
          </a:p>
        </p:txBody>
      </p:sp>
      <p:sp>
        <p:nvSpPr>
          <p:cNvPr id="26628" name="Slide Number Placeholder 3"/>
          <p:cNvSpPr>
            <a:spLocks noGrp="1"/>
          </p:cNvSpPr>
          <p:nvPr>
            <p:ph type="sldNum" sz="quarter" idx="5"/>
          </p:nvPr>
        </p:nvSpPr>
        <p:spPr>
          <a:noFill/>
        </p:spPr>
        <p:txBody>
          <a:bodyPr/>
          <a:lstStyle/>
          <a:p>
            <a:fld id="{D81AD0B8-BF4D-4393-ABC1-836132F0E031}"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normAutofit/>
          </a:bodyPr>
          <a:lstStyle/>
          <a:p>
            <a:pPr marL="342900" indent="-342900" eaLnBrk="1" hangingPunct="1">
              <a:spcBef>
                <a:spcPct val="20000"/>
              </a:spcBef>
              <a:defRPr/>
            </a:pPr>
            <a:r>
              <a:rPr lang="en-US" sz="2400" kern="0" dirty="0" smtClean="0">
                <a:solidFill>
                  <a:srgbClr val="808080"/>
                </a:solidFill>
                <a:latin typeface="Arial"/>
              </a:rPr>
              <a:t>The IS </a:t>
            </a:r>
            <a:r>
              <a:rPr lang="en-US" sz="2400" kern="0" dirty="0" err="1" smtClean="0">
                <a:solidFill>
                  <a:srgbClr val="808080"/>
                </a:solidFill>
                <a:latin typeface="Arial"/>
              </a:rPr>
              <a:t>XPress</a:t>
            </a:r>
            <a:r>
              <a:rPr lang="en-US" sz="2400" kern="0" dirty="0" smtClean="0">
                <a:solidFill>
                  <a:srgbClr val="808080"/>
                </a:solidFill>
                <a:latin typeface="Arial"/>
              </a:rPr>
              <a:t> Software is used to configure each player to display content from a variety of network resources in different configurations. The same content can be sent to one or multiple units. Each IS-SPX-1000 unit can be monitored in real time from the IS </a:t>
            </a:r>
            <a:r>
              <a:rPr lang="en-US" sz="2400" kern="0" dirty="0" err="1" smtClean="0">
                <a:solidFill>
                  <a:srgbClr val="808080"/>
                </a:solidFill>
                <a:latin typeface="Arial"/>
              </a:rPr>
              <a:t>XPress</a:t>
            </a:r>
            <a:r>
              <a:rPr lang="en-US" sz="2400" kern="0" dirty="0" smtClean="0">
                <a:solidFill>
                  <a:srgbClr val="808080"/>
                </a:solidFill>
                <a:latin typeface="Arial"/>
              </a:rPr>
              <a:t> Software. </a:t>
            </a:r>
          </a:p>
          <a:p>
            <a:pPr>
              <a:defRPr/>
            </a:pPr>
            <a:endParaRPr lang="en-US" dirty="0"/>
          </a:p>
        </p:txBody>
      </p:sp>
      <p:sp>
        <p:nvSpPr>
          <p:cNvPr id="27652" name="Slide Number Placeholder 3"/>
          <p:cNvSpPr>
            <a:spLocks noGrp="1"/>
          </p:cNvSpPr>
          <p:nvPr>
            <p:ph type="sldNum" sz="quarter" idx="5"/>
          </p:nvPr>
        </p:nvSpPr>
        <p:spPr>
          <a:noFill/>
        </p:spPr>
        <p:txBody>
          <a:bodyPr/>
          <a:lstStyle/>
          <a:p>
            <a:fld id="{D46AD7E1-6596-4485-B1A8-69732937556A}"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normAutofit fontScale="92500" lnSpcReduction="20000"/>
          </a:bodyPr>
          <a:lstStyle/>
          <a:p>
            <a:pPr>
              <a:buFont typeface="Arial" pitchFamily="34" charset="0"/>
              <a:buChar char="•"/>
              <a:defRPr/>
            </a:pPr>
            <a:r>
              <a:rPr lang="en-US" dirty="0" smtClean="0"/>
              <a:t>A key feature of Inspired </a:t>
            </a:r>
            <a:r>
              <a:rPr lang="en-US" dirty="0" err="1" smtClean="0"/>
              <a:t>XPress</a:t>
            </a:r>
            <a:r>
              <a:rPr lang="en-US" dirty="0" smtClean="0"/>
              <a:t> is the software. </a:t>
            </a:r>
            <a:r>
              <a:rPr lang="en-US" u="sng" dirty="0" smtClean="0"/>
              <a:t>It </a:t>
            </a:r>
            <a:r>
              <a:rPr lang="en-US" dirty="0" smtClean="0"/>
              <a:t>allows a user to both create their content as well as manage its distribution.  The software also allows users to setup and manage the players.</a:t>
            </a:r>
          </a:p>
          <a:p>
            <a:pPr>
              <a:buFont typeface="Arial" pitchFamily="34" charset="0"/>
              <a:buChar char="•"/>
              <a:defRPr/>
            </a:pPr>
            <a:r>
              <a:rPr lang="en-US" dirty="0" smtClean="0"/>
              <a:t>Inspired </a:t>
            </a:r>
            <a:r>
              <a:rPr lang="en-US" dirty="0" err="1" smtClean="0"/>
              <a:t>XPress</a:t>
            </a:r>
            <a:r>
              <a:rPr lang="en-US" dirty="0" smtClean="0"/>
              <a:t> </a:t>
            </a:r>
            <a:r>
              <a:rPr lang="en-US" u="sng" dirty="0" smtClean="0"/>
              <a:t>supports</a:t>
            </a:r>
            <a:r>
              <a:rPr lang="en-US" dirty="0" smtClean="0"/>
              <a:t> RSS Feeds for News, Weather, Sports or any other information that can be obtained via RSS Feed.</a:t>
            </a:r>
          </a:p>
          <a:p>
            <a:pPr>
              <a:buFont typeface="Arial" pitchFamily="34" charset="0"/>
              <a:buChar char="•"/>
              <a:defRPr/>
            </a:pPr>
            <a:r>
              <a:rPr lang="en-US" dirty="0" smtClean="0"/>
              <a:t>The software uses </a:t>
            </a:r>
            <a:r>
              <a:rPr lang="en-US" u="sng" dirty="0" smtClean="0"/>
              <a:t>standards</a:t>
            </a:r>
            <a:r>
              <a:rPr lang="en-US" dirty="0" smtClean="0"/>
              <a:t> based technology such as Scalable Vector Graphics (SVG) and XML. SVG produces graphics that are smaller, transmit more quickly, and are scalable without loss of resolution.  </a:t>
            </a:r>
          </a:p>
          <a:p>
            <a:pPr>
              <a:buFont typeface="Arial" pitchFamily="34" charset="0"/>
              <a:buChar char="•"/>
              <a:defRPr/>
            </a:pPr>
            <a:r>
              <a:rPr lang="en-US" dirty="0" smtClean="0"/>
              <a:t>The design aspect of the software tool allows users to </a:t>
            </a:r>
            <a:r>
              <a:rPr lang="en-US" u="sng" dirty="0" smtClean="0"/>
              <a:t>quickly</a:t>
            </a:r>
            <a:r>
              <a:rPr lang="en-US" dirty="0" smtClean="0"/>
              <a:t> create professional looking messages using content they already have developed such as JPEG, GIF or MPEG files.</a:t>
            </a:r>
          </a:p>
          <a:p>
            <a:pPr>
              <a:buFont typeface="Arial" pitchFamily="34" charset="0"/>
              <a:buChar char="•"/>
              <a:defRPr/>
            </a:pPr>
            <a:r>
              <a:rPr lang="en-US" u="sng" dirty="0" smtClean="0"/>
              <a:t>Scheduling</a:t>
            </a:r>
            <a:r>
              <a:rPr lang="en-US" dirty="0" smtClean="0"/>
              <a:t> software includes a simple drag-and-drop solution for creating schedules for playlists.  It allows a day, week, month or yearly view to quickly provide an overview of what is scheduled to play.  Users can simply click and drag to extend the time of a playlist or to move a playlist from one day to another.</a:t>
            </a:r>
          </a:p>
          <a:p>
            <a:pPr>
              <a:buFont typeface="Arial" pitchFamily="34" charset="0"/>
              <a:buChar char="•"/>
              <a:defRPr/>
            </a:pPr>
            <a:r>
              <a:rPr lang="en-US" u="sng" dirty="0" smtClean="0"/>
              <a:t>Live</a:t>
            </a:r>
            <a:r>
              <a:rPr lang="en-US" dirty="0" smtClean="0"/>
              <a:t> video streams can be played allowing for a live video multicast of content from a network video source such as AMX’s Vision</a:t>
            </a:r>
            <a:r>
              <a:rPr lang="en-US" baseline="30000" dirty="0" smtClean="0"/>
              <a:t>2</a:t>
            </a:r>
            <a:r>
              <a:rPr lang="en-US" dirty="0" smtClean="0"/>
              <a:t>  in Standard Definition.</a:t>
            </a:r>
          </a:p>
          <a:p>
            <a:pPr>
              <a:buFont typeface="Arial" pitchFamily="34" charset="0"/>
              <a:buChar char="•"/>
              <a:defRPr/>
            </a:pPr>
            <a:r>
              <a:rPr lang="en-US" baseline="0" dirty="0" smtClean="0"/>
              <a:t>The I</a:t>
            </a:r>
            <a:r>
              <a:rPr lang="en-US" dirty="0" smtClean="0"/>
              <a:t>nspired </a:t>
            </a:r>
            <a:r>
              <a:rPr lang="en-US" dirty="0" err="1" smtClean="0"/>
              <a:t>XPress</a:t>
            </a:r>
            <a:r>
              <a:rPr lang="en-US" dirty="0" smtClean="0"/>
              <a:t> software can </a:t>
            </a:r>
            <a:r>
              <a:rPr lang="en-US" u="sng" dirty="0" smtClean="0"/>
              <a:t>convert</a:t>
            </a:r>
            <a:r>
              <a:rPr lang="en-US" dirty="0" smtClean="0"/>
              <a:t> PowerPoint presentations into messages.  </a:t>
            </a:r>
          </a:p>
          <a:p>
            <a:pPr>
              <a:buFont typeface="Arial" pitchFamily="34" charset="0"/>
              <a:buChar char="•"/>
              <a:defRPr/>
            </a:pPr>
            <a:r>
              <a:rPr lang="en-US" dirty="0" smtClean="0"/>
              <a:t>Inspired </a:t>
            </a:r>
            <a:r>
              <a:rPr lang="en-US" dirty="0" err="1" smtClean="0"/>
              <a:t>XPress</a:t>
            </a:r>
            <a:r>
              <a:rPr lang="en-US" dirty="0" smtClean="0"/>
              <a:t> allows a user to take a </a:t>
            </a:r>
            <a:r>
              <a:rPr lang="en-US" u="sng" dirty="0" smtClean="0"/>
              <a:t>snapshot</a:t>
            </a:r>
            <a:r>
              <a:rPr lang="en-US" dirty="0" smtClean="0"/>
              <a:t> of an image to view exactly what is being shown on the end display for status or reporting purposes.</a:t>
            </a:r>
          </a:p>
          <a:p>
            <a:pPr>
              <a:buFont typeface="Arial" pitchFamily="34" charset="0"/>
              <a:buChar char="•"/>
              <a:defRPr/>
            </a:pPr>
            <a:r>
              <a:rPr lang="en-US" dirty="0" smtClean="0"/>
              <a:t>The player features </a:t>
            </a:r>
            <a:r>
              <a:rPr lang="en-US" u="sng" dirty="0" smtClean="0"/>
              <a:t>2 output </a:t>
            </a:r>
            <a:r>
              <a:rPr lang="en-US" dirty="0" smtClean="0"/>
              <a:t>connections which are both active, allowing it to feed two displays the same message simultaneously. </a:t>
            </a:r>
          </a:p>
          <a:p>
            <a:pPr>
              <a:buFont typeface="Arial" pitchFamily="34" charset="0"/>
              <a:buChar char="•"/>
              <a:defRPr/>
            </a:pPr>
            <a:r>
              <a:rPr lang="en-US" b="1" baseline="0" dirty="0" smtClean="0"/>
              <a:t> </a:t>
            </a:r>
            <a:r>
              <a:rPr lang="en-US" b="0" baseline="0" dirty="0" smtClean="0"/>
              <a:t>and </a:t>
            </a:r>
            <a:r>
              <a:rPr lang="en-US" dirty="0" smtClean="0"/>
              <a:t>The player uses only 2 watts of power, </a:t>
            </a:r>
            <a:r>
              <a:rPr lang="en-US" baseline="0" dirty="0" smtClean="0"/>
              <a:t> combined with it’s small size, it is perfect </a:t>
            </a:r>
            <a:r>
              <a:rPr lang="en-US" dirty="0" smtClean="0"/>
              <a:t>for mobile installations.</a:t>
            </a:r>
            <a:endParaRPr lang="en-US" dirty="0"/>
          </a:p>
        </p:txBody>
      </p:sp>
      <p:sp>
        <p:nvSpPr>
          <p:cNvPr id="28676" name="Slide Number Placeholder 3"/>
          <p:cNvSpPr>
            <a:spLocks noGrp="1"/>
          </p:cNvSpPr>
          <p:nvPr>
            <p:ph type="sldNum" sz="quarter" idx="5"/>
          </p:nvPr>
        </p:nvSpPr>
        <p:spPr>
          <a:noFill/>
        </p:spPr>
        <p:txBody>
          <a:bodyPr/>
          <a:lstStyle/>
          <a:p>
            <a:fld id="{7C29BDB2-9B77-4D50-9E15-16A877D28276}" type="slidenum">
              <a:rPr lang="en-US" smtClean="0">
                <a:latin typeface="Arial" charset="0"/>
              </a: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762000"/>
            <a:ext cx="9144000" cy="5715000"/>
          </a:xfrm>
          <a:prstGeom prst="rect">
            <a:avLst/>
          </a:prstGeom>
          <a:gradFill rotWithShape="1">
            <a:gsLst>
              <a:gs pos="0">
                <a:schemeClr val="bg1"/>
              </a:gs>
              <a:gs pos="100000">
                <a:srgbClr val="F3F1E9"/>
              </a:gs>
            </a:gsLst>
            <a:lin ang="2700000" scaled="1"/>
          </a:gradFill>
          <a:ln w="9525">
            <a:solidFill>
              <a:schemeClr val="tx1"/>
            </a:solidFill>
            <a:miter lim="800000"/>
            <a:headEnd/>
            <a:tailEnd/>
          </a:ln>
          <a:effectLst/>
        </p:spPr>
        <p:txBody>
          <a:bodyPr wrap="none" anchor="ctr"/>
          <a:lstStyle/>
          <a:p>
            <a:pPr>
              <a:defRPr/>
            </a:pPr>
            <a:endParaRPr lang="en-US" dirty="0">
              <a:latin typeface="Arial" pitchFamily="34" charset="0"/>
            </a:endParaRPr>
          </a:p>
        </p:txBody>
      </p:sp>
      <p:sp>
        <p:nvSpPr>
          <p:cNvPr id="5" name="Rectangle 16"/>
          <p:cNvSpPr>
            <a:spLocks noChangeArrowheads="1"/>
          </p:cNvSpPr>
          <p:nvPr/>
        </p:nvSpPr>
        <p:spPr bwMode="auto">
          <a:xfrm>
            <a:off x="0" y="0"/>
            <a:ext cx="9144000" cy="762000"/>
          </a:xfrm>
          <a:prstGeom prst="rect">
            <a:avLst/>
          </a:prstGeom>
          <a:gradFill rotWithShape="1">
            <a:gsLst>
              <a:gs pos="0">
                <a:srgbClr val="1F638D"/>
              </a:gs>
              <a:gs pos="100000">
                <a:srgbClr val="2A3D58"/>
              </a:gs>
            </a:gsLst>
            <a:lin ang="5400000" scaled="1"/>
          </a:gradFill>
          <a:ln w="9525">
            <a:solidFill>
              <a:schemeClr val="tx1"/>
            </a:solidFill>
            <a:miter lim="800000"/>
            <a:headEnd/>
            <a:tailEnd/>
          </a:ln>
          <a:effectLst/>
        </p:spPr>
        <p:txBody>
          <a:bodyPr wrap="none" anchor="ctr"/>
          <a:lstStyle/>
          <a:p>
            <a:pPr>
              <a:defRPr/>
            </a:pPr>
            <a:endParaRPr lang="en-US" dirty="0">
              <a:latin typeface="Arial" pitchFamily="34" charset="0"/>
            </a:endParaRPr>
          </a:p>
        </p:txBody>
      </p:sp>
      <p:sp>
        <p:nvSpPr>
          <p:cNvPr id="6" name="Rectangle 21"/>
          <p:cNvSpPr>
            <a:spLocks noChangeArrowheads="1"/>
          </p:cNvSpPr>
          <p:nvPr/>
        </p:nvSpPr>
        <p:spPr bwMode="auto">
          <a:xfrm flipV="1">
            <a:off x="0" y="6477000"/>
            <a:ext cx="9144000" cy="381000"/>
          </a:xfrm>
          <a:prstGeom prst="rect">
            <a:avLst/>
          </a:prstGeom>
          <a:gradFill rotWithShape="1">
            <a:gsLst>
              <a:gs pos="0">
                <a:srgbClr val="1F638D"/>
              </a:gs>
              <a:gs pos="100000">
                <a:srgbClr val="2A3D58"/>
              </a:gs>
            </a:gsLst>
            <a:lin ang="5400000" scaled="1"/>
          </a:gradFill>
          <a:ln w="9525">
            <a:solidFill>
              <a:schemeClr val="tx1"/>
            </a:solidFill>
            <a:miter lim="800000"/>
            <a:headEnd/>
            <a:tailEnd/>
          </a:ln>
          <a:effectLst/>
        </p:spPr>
        <p:txBody>
          <a:bodyPr wrap="none" anchor="ctr"/>
          <a:lstStyle/>
          <a:p>
            <a:pPr>
              <a:defRPr/>
            </a:pPr>
            <a:endParaRPr lang="en-US" dirty="0">
              <a:latin typeface="Arial" pitchFamily="34" charset="0"/>
            </a:endParaRPr>
          </a:p>
        </p:txBody>
      </p:sp>
      <p:pic>
        <p:nvPicPr>
          <p:cNvPr id="7" name="Picture 78" descr="AMX_University_logo"/>
          <p:cNvPicPr>
            <a:picLocks noChangeAspect="1" noChangeArrowheads="1"/>
          </p:cNvPicPr>
          <p:nvPr userDrawn="1">
            <p:custDataLst>
              <p:tags r:id="rId1"/>
            </p:custDataLst>
          </p:nvPr>
        </p:nvPicPr>
        <p:blipFill>
          <a:blip r:embed="rId3" cstate="print">
            <a:clrChange>
              <a:clrFrom>
                <a:srgbClr val="FEFFFF"/>
              </a:clrFrom>
              <a:clrTo>
                <a:srgbClr val="FEFFFF">
                  <a:alpha val="0"/>
                </a:srgbClr>
              </a:clrTo>
            </a:clrChange>
          </a:blip>
          <a:srcRect/>
          <a:stretch>
            <a:fillRect/>
          </a:stretch>
        </p:blipFill>
        <p:spPr bwMode="auto">
          <a:xfrm>
            <a:off x="190500" y="5667375"/>
            <a:ext cx="1752600" cy="647700"/>
          </a:xfrm>
          <a:prstGeom prst="rect">
            <a:avLst/>
          </a:prstGeom>
          <a:noFill/>
          <a:ln w="9525">
            <a:noFill/>
            <a:miter lim="800000"/>
            <a:headEnd/>
            <a:tailEnd/>
          </a:ln>
        </p:spPr>
      </p:pic>
      <p:sp>
        <p:nvSpPr>
          <p:cNvPr id="3077" name="Rectangle 5"/>
          <p:cNvSpPr>
            <a:spLocks noGrp="1" noChangeArrowheads="1"/>
          </p:cNvSpPr>
          <p:nvPr>
            <p:ph type="ctrTitle"/>
          </p:nvPr>
        </p:nvSpPr>
        <p:spPr>
          <a:xfrm>
            <a:off x="381000" y="1073150"/>
            <a:ext cx="8382000" cy="2527300"/>
          </a:xfrm>
          <a:effectLst/>
        </p:spPr>
        <p:txBody>
          <a:bodyPr anchor="t"/>
          <a:lstStyle>
            <a:lvl1pPr algn="ctr">
              <a:spcBef>
                <a:spcPct val="5000"/>
              </a:spcBef>
              <a:spcAft>
                <a:spcPct val="5000"/>
              </a:spcAft>
              <a:defRPr sz="4400">
                <a:solidFill>
                  <a:schemeClr val="tx1"/>
                </a:solidFill>
              </a:defRPr>
            </a:lvl1pPr>
          </a:lstStyle>
          <a:p>
            <a:r>
              <a:rPr lang="en-US"/>
              <a:t>Click to edit Master title style</a:t>
            </a:r>
          </a:p>
        </p:txBody>
      </p:sp>
      <p:sp>
        <p:nvSpPr>
          <p:cNvPr id="3149" name="Rectangle 77"/>
          <p:cNvSpPr>
            <a:spLocks noGrp="1" noChangeArrowheads="1"/>
          </p:cNvSpPr>
          <p:nvPr>
            <p:ph type="subTitle" idx="1"/>
          </p:nvPr>
        </p:nvSpPr>
        <p:spPr>
          <a:xfrm>
            <a:off x="6076950" y="5514975"/>
            <a:ext cx="2943225" cy="895350"/>
          </a:xfrm>
        </p:spPr>
        <p:txBody>
          <a:bodyPr tIns="137160" bIns="137160" anchor="ctr" anchorCtr="1"/>
          <a:lstStyle>
            <a:lvl1pPr marL="0" indent="0" algn="ctr">
              <a:buFontTx/>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209800" cy="6326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477000" cy="6326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305300" cy="5411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305300" cy="5411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0" y="762000"/>
            <a:ext cx="9144000" cy="5715000"/>
          </a:xfrm>
          <a:prstGeom prst="rect">
            <a:avLst/>
          </a:prstGeom>
          <a:noFill/>
          <a:ln w="9525">
            <a:solidFill>
              <a:schemeClr val="tx1"/>
            </a:solidFill>
            <a:miter lim="800000"/>
            <a:headEnd/>
            <a:tailEnd/>
          </a:ln>
          <a:effectLst/>
        </p:spPr>
        <p:txBody>
          <a:bodyPr wrap="none" anchor="ctr"/>
          <a:lstStyle/>
          <a:p>
            <a:pPr>
              <a:defRPr/>
            </a:pPr>
            <a:endParaRPr lang="en-US" dirty="0">
              <a:latin typeface="Arial" pitchFamily="34" charset="0"/>
            </a:endParaRPr>
          </a:p>
        </p:txBody>
      </p:sp>
      <p:sp>
        <p:nvSpPr>
          <p:cNvPr id="1036" name="Rectangle 12"/>
          <p:cNvSpPr>
            <a:spLocks noChangeArrowheads="1"/>
          </p:cNvSpPr>
          <p:nvPr/>
        </p:nvSpPr>
        <p:spPr bwMode="auto">
          <a:xfrm flipV="1">
            <a:off x="0" y="6477000"/>
            <a:ext cx="9144000" cy="381000"/>
          </a:xfrm>
          <a:prstGeom prst="rect">
            <a:avLst/>
          </a:prstGeom>
          <a:gradFill rotWithShape="1">
            <a:gsLst>
              <a:gs pos="0">
                <a:srgbClr val="1F638D"/>
              </a:gs>
              <a:gs pos="100000">
                <a:srgbClr val="2A3D58"/>
              </a:gs>
            </a:gsLst>
            <a:lin ang="5400000" scaled="1"/>
          </a:gradFill>
          <a:ln w="9525">
            <a:solidFill>
              <a:schemeClr val="tx1"/>
            </a:solidFill>
            <a:miter lim="800000"/>
            <a:headEnd/>
            <a:tailEnd/>
          </a:ln>
          <a:effectLst/>
        </p:spPr>
        <p:txBody>
          <a:bodyPr wrap="none" anchor="ctr"/>
          <a:lstStyle/>
          <a:p>
            <a:pPr>
              <a:defRPr/>
            </a:pPr>
            <a:endParaRPr lang="en-US" dirty="0">
              <a:latin typeface="Arial" pitchFamily="34" charset="0"/>
            </a:endParaRPr>
          </a:p>
        </p:txBody>
      </p:sp>
      <p:sp>
        <p:nvSpPr>
          <p:cNvPr id="1031" name="Rectangle 7"/>
          <p:cNvSpPr>
            <a:spLocks noChangeArrowheads="1"/>
          </p:cNvSpPr>
          <p:nvPr/>
        </p:nvSpPr>
        <p:spPr bwMode="auto">
          <a:xfrm>
            <a:off x="0" y="0"/>
            <a:ext cx="9144000" cy="762000"/>
          </a:xfrm>
          <a:prstGeom prst="rect">
            <a:avLst/>
          </a:prstGeom>
          <a:gradFill rotWithShape="1">
            <a:gsLst>
              <a:gs pos="0">
                <a:srgbClr val="1F638D"/>
              </a:gs>
              <a:gs pos="100000">
                <a:srgbClr val="2A3D58"/>
              </a:gs>
            </a:gsLst>
            <a:lin ang="5400000" scaled="1"/>
          </a:gradFill>
          <a:ln w="9525">
            <a:solidFill>
              <a:schemeClr val="tx1"/>
            </a:solidFill>
            <a:miter lim="800000"/>
            <a:headEnd/>
            <a:tailEnd/>
          </a:ln>
          <a:effectLst/>
        </p:spPr>
        <p:txBody>
          <a:bodyPr wrap="none" anchor="ctr"/>
          <a:lstStyle/>
          <a:p>
            <a:pPr>
              <a:defRPr/>
            </a:pPr>
            <a:endParaRPr lang="en-US" dirty="0">
              <a:latin typeface="Arial" pitchFamily="34" charset="0"/>
            </a:endParaRPr>
          </a:p>
        </p:txBody>
      </p:sp>
      <p:sp>
        <p:nvSpPr>
          <p:cNvPr id="1026" name="Rectangle 2"/>
          <p:cNvSpPr>
            <a:spLocks noGrp="1" noChangeArrowheads="1"/>
          </p:cNvSpPr>
          <p:nvPr>
            <p:ph type="title"/>
          </p:nvPr>
        </p:nvSpPr>
        <p:spPr bwMode="auto">
          <a:xfrm>
            <a:off x="152400" y="0"/>
            <a:ext cx="8839200" cy="762000"/>
          </a:xfrm>
          <a:prstGeom prst="rect">
            <a:avLst/>
          </a:prstGeom>
          <a:noFill/>
          <a:ln w="9525">
            <a:noFill/>
            <a:miter lim="800000"/>
            <a:headEnd/>
            <a:tailEnd/>
          </a:ln>
          <a:effectLst>
            <a:outerShdw dist="45791" dir="2021404" algn="ctr" rotWithShape="0">
              <a:srgbClr val="1F638D">
                <a:alpha val="5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0" name="Picture 16" descr="AMXUniversityLogo"/>
          <p:cNvPicPr>
            <a:picLocks noChangeAspect="1" noChangeArrowheads="1"/>
          </p:cNvPicPr>
          <p:nvPr/>
        </p:nvPicPr>
        <p:blipFill>
          <a:blip r:embed="rId13" cstate="print"/>
          <a:srcRect/>
          <a:stretch>
            <a:fillRect/>
          </a:stretch>
        </p:blipFill>
        <p:spPr bwMode="auto">
          <a:xfrm>
            <a:off x="114300" y="6537325"/>
            <a:ext cx="619125" cy="263525"/>
          </a:xfrm>
          <a:prstGeom prst="rect">
            <a:avLst/>
          </a:prstGeom>
          <a:noFill/>
          <a:ln w="9525">
            <a:noFill/>
            <a:miter lim="800000"/>
            <a:headEnd/>
            <a:tailEnd/>
          </a:ln>
        </p:spPr>
      </p:pic>
      <p:sp>
        <p:nvSpPr>
          <p:cNvPr id="1041" name="Rectangle 17"/>
          <p:cNvSpPr>
            <a:spLocks noChangeArrowheads="1"/>
          </p:cNvSpPr>
          <p:nvPr/>
        </p:nvSpPr>
        <p:spPr bwMode="auto">
          <a:xfrm>
            <a:off x="7686675" y="6524625"/>
            <a:ext cx="1343025" cy="266700"/>
          </a:xfrm>
          <a:prstGeom prst="rect">
            <a:avLst/>
          </a:prstGeom>
          <a:noFill/>
          <a:ln w="9525">
            <a:noFill/>
            <a:miter lim="800000"/>
            <a:headEnd/>
            <a:tailEnd/>
          </a:ln>
          <a:effectLst/>
        </p:spPr>
        <p:txBody>
          <a:bodyPr/>
          <a:lstStyle/>
          <a:p>
            <a:pPr>
              <a:defRPr/>
            </a:pPr>
            <a:fld id="{0E9C9D07-473D-480B-8C5D-72EB0C614542}" type="slidenum">
              <a:rPr lang="en-US" sz="1000">
                <a:solidFill>
                  <a:schemeClr val="bg1"/>
                </a:solidFill>
                <a:latin typeface="Tahoma" pitchFamily="34" charset="0"/>
                <a:cs typeface="Times New Roman" pitchFamily="18" charset="0"/>
              </a:rPr>
              <a:pPr>
                <a:defRPr/>
              </a:pPr>
              <a:t>‹#›</a:t>
            </a:fld>
            <a:endParaRPr lang="en-US" sz="1000" dirty="0">
              <a:solidFill>
                <a:schemeClr val="bg1"/>
              </a:solidFill>
              <a:latin typeface="Tahoma" pitchFamily="34" charset="0"/>
              <a:cs typeface="Times New Roman" pitchFamily="18" charset="0"/>
            </a:endParaRPr>
          </a:p>
        </p:txBody>
      </p:sp>
      <p:sp>
        <p:nvSpPr>
          <p:cNvPr id="1032" name="Rectangle 18"/>
          <p:cNvSpPr>
            <a:spLocks noGrp="1" noChangeArrowheads="1"/>
          </p:cNvSpPr>
          <p:nvPr>
            <p:ph type="body" idx="1"/>
          </p:nvPr>
        </p:nvSpPr>
        <p:spPr bwMode="auto">
          <a:xfrm>
            <a:off x="228600" y="914400"/>
            <a:ext cx="8763000" cy="541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39"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FrancophilSans" pitchFamily="2" charset="0"/>
        </a:defRPr>
      </a:lvl2pPr>
      <a:lvl3pPr algn="l" rtl="0" eaLnBrk="0" fontAlgn="base" hangingPunct="0">
        <a:spcBef>
          <a:spcPct val="0"/>
        </a:spcBef>
        <a:spcAft>
          <a:spcPct val="0"/>
        </a:spcAft>
        <a:defRPr sz="3600">
          <a:solidFill>
            <a:schemeClr val="bg1"/>
          </a:solidFill>
          <a:latin typeface="FrancophilSans" pitchFamily="2" charset="0"/>
        </a:defRPr>
      </a:lvl3pPr>
      <a:lvl4pPr algn="l" rtl="0" eaLnBrk="0" fontAlgn="base" hangingPunct="0">
        <a:spcBef>
          <a:spcPct val="0"/>
        </a:spcBef>
        <a:spcAft>
          <a:spcPct val="0"/>
        </a:spcAft>
        <a:defRPr sz="3600">
          <a:solidFill>
            <a:schemeClr val="bg1"/>
          </a:solidFill>
          <a:latin typeface="FrancophilSans" pitchFamily="2" charset="0"/>
        </a:defRPr>
      </a:lvl4pPr>
      <a:lvl5pPr algn="l" rtl="0" eaLnBrk="0" fontAlgn="base" hangingPunct="0">
        <a:spcBef>
          <a:spcPct val="0"/>
        </a:spcBef>
        <a:spcAft>
          <a:spcPct val="0"/>
        </a:spcAft>
        <a:defRPr sz="3600">
          <a:solidFill>
            <a:schemeClr val="bg1"/>
          </a:solidFill>
          <a:latin typeface="FrancophilSans" pitchFamily="2" charset="0"/>
        </a:defRPr>
      </a:lvl5pPr>
      <a:lvl6pPr marL="457200" algn="l" rtl="0" fontAlgn="base">
        <a:spcBef>
          <a:spcPct val="0"/>
        </a:spcBef>
        <a:spcAft>
          <a:spcPct val="0"/>
        </a:spcAft>
        <a:defRPr sz="3600">
          <a:solidFill>
            <a:schemeClr val="bg1"/>
          </a:solidFill>
          <a:latin typeface="FrancophilSans" pitchFamily="2" charset="0"/>
        </a:defRPr>
      </a:lvl6pPr>
      <a:lvl7pPr marL="914400" algn="l" rtl="0" fontAlgn="base">
        <a:spcBef>
          <a:spcPct val="0"/>
        </a:spcBef>
        <a:spcAft>
          <a:spcPct val="0"/>
        </a:spcAft>
        <a:defRPr sz="3600">
          <a:solidFill>
            <a:schemeClr val="bg1"/>
          </a:solidFill>
          <a:latin typeface="FrancophilSans" pitchFamily="2" charset="0"/>
        </a:defRPr>
      </a:lvl7pPr>
      <a:lvl8pPr marL="1371600" algn="l" rtl="0" fontAlgn="base">
        <a:spcBef>
          <a:spcPct val="0"/>
        </a:spcBef>
        <a:spcAft>
          <a:spcPct val="0"/>
        </a:spcAft>
        <a:defRPr sz="3600">
          <a:solidFill>
            <a:schemeClr val="bg1"/>
          </a:solidFill>
          <a:latin typeface="FrancophilSans" pitchFamily="2" charset="0"/>
        </a:defRPr>
      </a:lvl8pPr>
      <a:lvl9pPr marL="1828800" algn="l" rtl="0" fontAlgn="base">
        <a:spcBef>
          <a:spcPct val="0"/>
        </a:spcBef>
        <a:spcAft>
          <a:spcPct val="0"/>
        </a:spcAft>
        <a:defRPr sz="3600">
          <a:solidFill>
            <a:schemeClr val="bg1"/>
          </a:solidFill>
          <a:latin typeface="FrancophilSans" pitchFamily="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54.xml"/><Relationship Id="rId7" Type="http://schemas.openxmlformats.org/officeDocument/2006/relationships/image" Target="../media/image12.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5.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63.xml"/><Relationship Id="rId7" Type="http://schemas.openxmlformats.org/officeDocument/2006/relationships/notesSlide" Target="../notesSlides/notesSlide1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11" Type="http://schemas.openxmlformats.org/officeDocument/2006/relationships/image" Target="../media/image29.jpeg"/><Relationship Id="rId5" Type="http://schemas.openxmlformats.org/officeDocument/2006/relationships/tags" Target="../tags/tag65.xml"/><Relationship Id="rId10" Type="http://schemas.openxmlformats.org/officeDocument/2006/relationships/image" Target="../media/image28.jpeg"/><Relationship Id="rId4" Type="http://schemas.openxmlformats.org/officeDocument/2006/relationships/tags" Target="../tags/tag64.xml"/><Relationship Id="rId9"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0.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8.xml"/><Relationship Id="rId7" Type="http://schemas.openxmlformats.org/officeDocument/2006/relationships/notesSlide" Target="../notesSlides/notesSlid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10" Type="http://schemas.openxmlformats.org/officeDocument/2006/relationships/image" Target="../media/image5.jpeg"/><Relationship Id="rId4" Type="http://schemas.openxmlformats.org/officeDocument/2006/relationships/tags" Target="../tags/tag9.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image" Target="../media/image14.wmf"/><Relationship Id="rId3" Type="http://schemas.openxmlformats.org/officeDocument/2006/relationships/tags" Target="../tags/tag29.xml"/><Relationship Id="rId21" Type="http://schemas.openxmlformats.org/officeDocument/2006/relationships/slideLayout" Target="../slideLayouts/slideLayout2.xml"/><Relationship Id="rId34" Type="http://schemas.openxmlformats.org/officeDocument/2006/relationships/image" Target="../media/image22.jpe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image" Target="../media/image13.png"/><Relationship Id="rId33" Type="http://schemas.openxmlformats.org/officeDocument/2006/relationships/image" Target="../media/image21.jpe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image" Target="../media/image17.wmf"/><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image" Target="../media/image12.png"/><Relationship Id="rId32" Type="http://schemas.openxmlformats.org/officeDocument/2006/relationships/image" Target="../media/image20.jpe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image" Target="../media/image11.jpeg"/><Relationship Id="rId28" Type="http://schemas.openxmlformats.org/officeDocument/2006/relationships/image" Target="../media/image16.png"/><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image" Target="../media/image19.jpe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notesSlide" Target="../notesSlides/notesSlide8.xml"/><Relationship Id="rId27" Type="http://schemas.openxmlformats.org/officeDocument/2006/relationships/image" Target="../media/image15.jpeg"/><Relationship Id="rId30"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4.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3.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35" descr="AMX_University_logo"/>
          <p:cNvPicPr>
            <a:picLocks noChangeAspect="1" noChangeArrowheads="1"/>
          </p:cNvPicPr>
          <p:nvPr>
            <p:custDataLst>
              <p:tags r:id="rId2"/>
            </p:custDataLst>
          </p:nvPr>
        </p:nvPicPr>
        <p:blipFill>
          <a:blip r:embed="rId5" cstate="print">
            <a:clrChange>
              <a:clrFrom>
                <a:srgbClr val="FEFFFF"/>
              </a:clrFrom>
              <a:clrTo>
                <a:srgbClr val="FEFFFF">
                  <a:alpha val="0"/>
                </a:srgbClr>
              </a:clrTo>
            </a:clrChange>
          </a:blip>
          <a:srcRect/>
          <a:stretch>
            <a:fillRect/>
          </a:stretch>
        </p:blipFill>
        <p:spPr bwMode="auto">
          <a:xfrm>
            <a:off x="190500" y="5667375"/>
            <a:ext cx="1752600" cy="647700"/>
          </a:xfrm>
          <a:prstGeom prst="rect">
            <a:avLst/>
          </a:prstGeom>
          <a:noFill/>
          <a:ln w="9525">
            <a:noFill/>
            <a:miter lim="800000"/>
            <a:headEnd/>
            <a:tailEnd/>
          </a:ln>
        </p:spPr>
      </p:pic>
      <p:sp>
        <p:nvSpPr>
          <p:cNvPr id="3077" name="Rectangle 37"/>
          <p:cNvSpPr>
            <a:spLocks noGrp="1" noChangeArrowheads="1"/>
          </p:cNvSpPr>
          <p:nvPr>
            <p:ph type="subTitle" idx="1"/>
          </p:nvPr>
        </p:nvSpPr>
        <p:spPr>
          <a:xfrm>
            <a:off x="6629400" y="5943600"/>
            <a:ext cx="2428875" cy="476250"/>
          </a:xfrm>
          <a:noFill/>
        </p:spPr>
        <p:txBody>
          <a:bodyPr lIns="45720" tIns="45720" rIns="45720" bIns="45720"/>
          <a:lstStyle/>
          <a:p>
            <a:pPr eaLnBrk="1" hangingPunct="1"/>
            <a:r>
              <a:rPr lang="en-US" smtClean="0"/>
              <a:t>On Demand Tutorial</a:t>
            </a:r>
          </a:p>
        </p:txBody>
      </p:sp>
      <p:sp>
        <p:nvSpPr>
          <p:cNvPr id="9254" name="Rectangle 38"/>
          <p:cNvSpPr>
            <a:spLocks noChangeArrowheads="1"/>
          </p:cNvSpPr>
          <p:nvPr/>
        </p:nvSpPr>
        <p:spPr bwMode="auto">
          <a:xfrm>
            <a:off x="1031875" y="2357438"/>
            <a:ext cx="6848475" cy="769937"/>
          </a:xfrm>
          <a:prstGeom prst="rect">
            <a:avLst/>
          </a:prstGeom>
          <a:noFill/>
          <a:ln w="9525">
            <a:noFill/>
            <a:miter lim="800000"/>
            <a:headEnd/>
            <a:tailEnd/>
          </a:ln>
          <a:effectLst/>
        </p:spPr>
        <p:txBody>
          <a:bodyPr>
            <a:spAutoFit/>
          </a:bodyPr>
          <a:lstStyle/>
          <a:p>
            <a:pPr algn="ctr">
              <a:defRPr/>
            </a:pPr>
            <a:r>
              <a:rPr lang="en-US" sz="4400" dirty="0" smtClean="0">
                <a:solidFill>
                  <a:srgbClr val="003366"/>
                </a:solidFill>
                <a:effectLst>
                  <a:outerShdw blurRad="38100" dist="38100" dir="2700000" algn="tl">
                    <a:srgbClr val="C0C0C0"/>
                  </a:outerShdw>
                </a:effectLst>
                <a:latin typeface="Tahoma" pitchFamily="34" charset="0"/>
                <a:cs typeface="Tahoma" pitchFamily="34" charset="0"/>
              </a:rPr>
              <a:t>Inspired </a:t>
            </a:r>
            <a:r>
              <a:rPr lang="en-US" sz="4400" dirty="0" err="1" smtClean="0">
                <a:solidFill>
                  <a:srgbClr val="003366"/>
                </a:solidFill>
                <a:effectLst>
                  <a:outerShdw blurRad="38100" dist="38100" dir="2700000" algn="tl">
                    <a:srgbClr val="C0C0C0"/>
                  </a:outerShdw>
                </a:effectLst>
                <a:latin typeface="Tahoma" pitchFamily="34" charset="0"/>
                <a:cs typeface="Tahoma" pitchFamily="34" charset="0"/>
              </a:rPr>
              <a:t>XPress</a:t>
            </a:r>
            <a:endParaRPr lang="en-US" sz="4400" dirty="0">
              <a:solidFill>
                <a:srgbClr val="003366"/>
              </a:solidFill>
              <a:effectLst>
                <a:outerShdw blurRad="38100" dist="38100" dir="2700000" algn="tl">
                  <a:srgbClr val="C0C0C0"/>
                </a:outerShdw>
              </a:effectLst>
              <a:latin typeface="Tahoma" pitchFamily="34" charset="0"/>
              <a:cs typeface="Tahoma"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54"/>
                                        </p:tgtEl>
                                        <p:attrNameLst>
                                          <p:attrName>style.visibility</p:attrName>
                                        </p:attrNameLst>
                                      </p:cBhvr>
                                      <p:to>
                                        <p:strVal val="visible"/>
                                      </p:to>
                                    </p:set>
                                    <p:anim calcmode="lin" valueType="num">
                                      <p:cBhvr>
                                        <p:cTn id="7" dur="1000" fill="hold"/>
                                        <p:tgtEl>
                                          <p:spTgt spid="9254"/>
                                        </p:tgtEl>
                                        <p:attrNameLst>
                                          <p:attrName>ppt_w</p:attrName>
                                        </p:attrNameLst>
                                      </p:cBhvr>
                                      <p:tavLst>
                                        <p:tav tm="0">
                                          <p:val>
                                            <p:fltVal val="0"/>
                                          </p:val>
                                        </p:tav>
                                        <p:tav tm="100000">
                                          <p:val>
                                            <p:strVal val="#ppt_w"/>
                                          </p:val>
                                        </p:tav>
                                      </p:tavLst>
                                    </p:anim>
                                    <p:anim calcmode="lin" valueType="num">
                                      <p:cBhvr>
                                        <p:cTn id="8" dur="1000" fill="hold"/>
                                        <p:tgtEl>
                                          <p:spTgt spid="9254"/>
                                        </p:tgtEl>
                                        <p:attrNameLst>
                                          <p:attrName>ppt_h</p:attrName>
                                        </p:attrNameLst>
                                      </p:cBhvr>
                                      <p:tavLst>
                                        <p:tav tm="0">
                                          <p:val>
                                            <p:fltVal val="0"/>
                                          </p:val>
                                        </p:tav>
                                        <p:tav tm="100000">
                                          <p:val>
                                            <p:strVal val="#ppt_h"/>
                                          </p:val>
                                        </p:tav>
                                      </p:tavLst>
                                    </p:anim>
                                    <p:animEffect transition="in" filter="fade">
                                      <p:cBhvr>
                                        <p:cTn id="9" dur="10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01625" y="1155700"/>
            <a:ext cx="8531225" cy="4800600"/>
          </a:xfrm>
        </p:spPr>
        <p:txBody>
          <a:bodyPr/>
          <a:lstStyle/>
          <a:p>
            <a:r>
              <a:rPr lang="ru-RU" dirty="0" smtClean="0"/>
              <a:t>Нет подвижных частей</a:t>
            </a:r>
            <a:endParaRPr lang="en-US" dirty="0" smtClean="0"/>
          </a:p>
          <a:p>
            <a:r>
              <a:rPr lang="ru-RU" dirty="0" smtClean="0"/>
              <a:t>Может быть интегрирован</a:t>
            </a:r>
            <a:endParaRPr lang="en-US" dirty="0" smtClean="0"/>
          </a:p>
          <a:p>
            <a:r>
              <a:rPr lang="ru-RU" dirty="0" smtClean="0"/>
              <a:t>Маленький форм-фактор и потребление</a:t>
            </a:r>
            <a:endParaRPr lang="en-US" dirty="0" smtClean="0"/>
          </a:p>
          <a:p>
            <a:r>
              <a:rPr lang="en-US" dirty="0" smtClean="0"/>
              <a:t>USB </a:t>
            </a:r>
            <a:r>
              <a:rPr lang="ru-RU" dirty="0" smtClean="0"/>
              <a:t>интерфейс</a:t>
            </a:r>
            <a:endParaRPr lang="en-US" dirty="0" smtClean="0"/>
          </a:p>
          <a:p>
            <a:r>
              <a:rPr lang="ru-RU" dirty="0" smtClean="0"/>
              <a:t>Поддерживает внешние устройства</a:t>
            </a:r>
            <a:endParaRPr lang="en-US" dirty="0" smtClean="0"/>
          </a:p>
          <a:p>
            <a:r>
              <a:rPr lang="ru-RU" dirty="0" smtClean="0"/>
              <a:t>Работает с любыми браузерами</a:t>
            </a:r>
            <a:endParaRPr lang="en-US" dirty="0" smtClean="0"/>
          </a:p>
          <a:p>
            <a:r>
              <a:rPr lang="ru-RU" dirty="0" smtClean="0"/>
              <a:t>Удалённый монитор</a:t>
            </a:r>
            <a:endParaRPr lang="en-US" dirty="0" smtClean="0"/>
          </a:p>
          <a:p>
            <a:endParaRPr lang="en-US" dirty="0" smtClean="0"/>
          </a:p>
        </p:txBody>
      </p:sp>
      <p:pic>
        <p:nvPicPr>
          <p:cNvPr id="4" name="Picture 4" descr="C:\Documents and Settings\rnoble\Local Settings\Temporary Internet Files\Content.IE5\GSY7O2UE\MCj04352400000[1].png"/>
          <p:cNvPicPr>
            <a:picLocks noChangeAspect="1" noChangeArrowheads="1"/>
          </p:cNvPicPr>
          <p:nvPr>
            <p:custDataLst>
              <p:tags r:id="rId2"/>
            </p:custDataLst>
          </p:nvPr>
        </p:nvPicPr>
        <p:blipFill>
          <a:blip r:embed="rId7" cstate="print"/>
          <a:srcRect/>
          <a:stretch>
            <a:fillRect/>
          </a:stretch>
        </p:blipFill>
        <p:spPr bwMode="auto">
          <a:xfrm>
            <a:off x="3497263" y="5181600"/>
            <a:ext cx="1677821" cy="1676400"/>
          </a:xfrm>
          <a:prstGeom prst="rect">
            <a:avLst/>
          </a:prstGeom>
          <a:noFill/>
          <a:ln w="9525">
            <a:noFill/>
            <a:miter lim="800000"/>
            <a:headEnd/>
            <a:tailEnd/>
          </a:ln>
        </p:spPr>
      </p:pic>
      <p:pic>
        <p:nvPicPr>
          <p:cNvPr id="5" name="Picture 14" descr="C:\Documents and Settings\rnoble\Local Settings\Temporary Internet Files\Content.IE5\U7IO1W6J\MPj04331830000[1].jpg"/>
          <p:cNvPicPr>
            <a:picLocks noChangeAspect="1" noChangeArrowheads="1"/>
          </p:cNvPicPr>
          <p:nvPr>
            <p:custDataLst>
              <p:tags r:id="rId3"/>
            </p:custDataLst>
          </p:nvPr>
        </p:nvPicPr>
        <p:blipFill>
          <a:blip r:embed="rId8" cstate="print"/>
          <a:srcRect/>
          <a:stretch>
            <a:fillRect/>
          </a:stretch>
        </p:blipFill>
        <p:spPr bwMode="auto">
          <a:xfrm>
            <a:off x="1296988" y="5205413"/>
            <a:ext cx="1384300" cy="1233487"/>
          </a:xfrm>
          <a:prstGeom prst="rect">
            <a:avLst/>
          </a:prstGeom>
          <a:noFill/>
          <a:ln w="9525">
            <a:noFill/>
            <a:miter lim="800000"/>
            <a:headEnd/>
            <a:tailEnd/>
          </a:ln>
        </p:spPr>
      </p:pic>
      <p:pic>
        <p:nvPicPr>
          <p:cNvPr id="6" name="Picture 13" descr="IS-SPX-1000_anglefront.jpg"/>
          <p:cNvPicPr>
            <a:picLocks noChangeAspect="1"/>
          </p:cNvPicPr>
          <p:nvPr>
            <p:custDataLst>
              <p:tags r:id="rId4"/>
            </p:custDataLst>
          </p:nvPr>
        </p:nvPicPr>
        <p:blipFill>
          <a:blip r:embed="rId9" cstate="print"/>
          <a:srcRect/>
          <a:stretch>
            <a:fillRect/>
          </a:stretch>
        </p:blipFill>
        <p:spPr bwMode="auto">
          <a:xfrm>
            <a:off x="6134100" y="5499100"/>
            <a:ext cx="1791962" cy="550863"/>
          </a:xfrm>
          <a:prstGeom prst="rect">
            <a:avLst/>
          </a:prstGeom>
          <a:noFill/>
          <a:ln w="9525">
            <a:noFill/>
            <a:miter lim="800000"/>
            <a:headEnd/>
            <a:tailEnd/>
          </a:ln>
        </p:spPr>
      </p:pic>
      <p:sp>
        <p:nvSpPr>
          <p:cNvPr id="7" name="Striped Right Arrow 6"/>
          <p:cNvSpPr/>
          <p:nvPr/>
        </p:nvSpPr>
        <p:spPr bwMode="auto">
          <a:xfrm rot="10800000">
            <a:off x="2822128" y="5675226"/>
            <a:ext cx="441489" cy="369086"/>
          </a:xfrm>
          <a:prstGeom prst="stripedRightArrow">
            <a:avLst>
              <a:gd name="adj1" fmla="val 45532"/>
              <a:gd name="adj2" fmla="val 65567"/>
            </a:avLst>
          </a:prstGeom>
          <a:gradFill>
            <a:gsLst>
              <a:gs pos="0">
                <a:srgbClr val="FFF200"/>
              </a:gs>
              <a:gs pos="45000">
                <a:srgbClr val="FF7A00"/>
              </a:gs>
              <a:gs pos="70000">
                <a:srgbClr val="FF0300"/>
              </a:gs>
              <a:gs pos="100000">
                <a:srgbClr val="4D0808"/>
              </a:gs>
            </a:gsLst>
            <a:lin ang="5400000" scaled="0"/>
          </a:gradFill>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8" name="Striped Right Arrow 7"/>
          <p:cNvSpPr/>
          <p:nvPr/>
        </p:nvSpPr>
        <p:spPr bwMode="auto">
          <a:xfrm rot="10800000">
            <a:off x="5341341" y="5675226"/>
            <a:ext cx="441489" cy="369086"/>
          </a:xfrm>
          <a:prstGeom prst="stripedRightArrow">
            <a:avLst>
              <a:gd name="adj1" fmla="val 45532"/>
              <a:gd name="adj2" fmla="val 65567"/>
            </a:avLst>
          </a:prstGeom>
          <a:gradFill>
            <a:gsLst>
              <a:gs pos="0">
                <a:srgbClr val="FFF200"/>
              </a:gs>
              <a:gs pos="45000">
                <a:srgbClr val="FF7A00"/>
              </a:gs>
              <a:gs pos="70000">
                <a:srgbClr val="FF0300"/>
              </a:gs>
              <a:gs pos="100000">
                <a:srgbClr val="4D0808"/>
              </a:gs>
            </a:gsLst>
            <a:lin ang="5400000" scaled="0"/>
          </a:gradFill>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7" name="PPTShape_1"/>
          <p:cNvSpPr>
            <a:spLocks noChangeArrowheads="1"/>
          </p:cNvSpPr>
          <p:nvPr/>
        </p:nvSpPr>
        <p:spPr bwMode="auto">
          <a:xfrm>
            <a:off x="7340600" y="3924300"/>
            <a:ext cx="1422400" cy="1168400"/>
          </a:xfrm>
          <a:prstGeom prst="wedgeRoundRectCallout">
            <a:avLst>
              <a:gd name="adj1" fmla="val -35677"/>
              <a:gd name="adj2" fmla="val 91903"/>
              <a:gd name="adj3" fmla="val 16667"/>
            </a:avLst>
          </a:prstGeom>
          <a:solidFill>
            <a:schemeClr val="accent1"/>
          </a:solidFill>
          <a:ln w="9525" algn="ctr">
            <a:solidFill>
              <a:schemeClr val="tx1"/>
            </a:solidFill>
            <a:round/>
            <a:headEnd/>
            <a:tailEnd/>
          </a:ln>
        </p:spPr>
        <p:txBody>
          <a:bodyPr/>
          <a:lstStyle/>
          <a:p>
            <a:pPr algn="ctr"/>
            <a:r>
              <a:rPr lang="ru-RU" sz="1600" dirty="0" smtClean="0"/>
              <a:t>Маленький форм-фактор</a:t>
            </a:r>
            <a:endParaRPr lang="en-US" sz="1600" dirty="0"/>
          </a:p>
        </p:txBody>
      </p:sp>
      <p:sp>
        <p:nvSpPr>
          <p:cNvPr id="37" name="TextBox 29"/>
          <p:cNvSpPr txBox="1">
            <a:spLocks noChangeArrowheads="1"/>
          </p:cNvSpPr>
          <p:nvPr/>
        </p:nvSpPr>
        <p:spPr bwMode="auto">
          <a:xfrm>
            <a:off x="3513138" y="4981575"/>
            <a:ext cx="1246187" cy="230832"/>
          </a:xfrm>
          <a:prstGeom prst="rect">
            <a:avLst/>
          </a:prstGeom>
          <a:noFill/>
          <a:ln w="9525">
            <a:noFill/>
            <a:miter lim="800000"/>
            <a:headEnd/>
            <a:tailEnd/>
          </a:ln>
        </p:spPr>
        <p:txBody>
          <a:bodyPr>
            <a:spAutoFit/>
          </a:bodyPr>
          <a:lstStyle/>
          <a:p>
            <a:pPr algn="ctr"/>
            <a:r>
              <a:rPr lang="ru-RU" sz="900" dirty="0" smtClean="0"/>
              <a:t>Сеть</a:t>
            </a:r>
            <a:endParaRPr lang="en-US" sz="900" dirty="0"/>
          </a:p>
        </p:txBody>
      </p:sp>
      <p:sp>
        <p:nvSpPr>
          <p:cNvPr id="38" name="TextBox 28"/>
          <p:cNvSpPr txBox="1">
            <a:spLocks noChangeArrowheads="1"/>
          </p:cNvSpPr>
          <p:nvPr/>
        </p:nvSpPr>
        <p:spPr bwMode="auto">
          <a:xfrm>
            <a:off x="0" y="4987925"/>
            <a:ext cx="2436813" cy="230832"/>
          </a:xfrm>
          <a:prstGeom prst="rect">
            <a:avLst/>
          </a:prstGeom>
          <a:noFill/>
          <a:ln w="9525">
            <a:noFill/>
            <a:miter lim="800000"/>
            <a:headEnd/>
            <a:tailEnd/>
          </a:ln>
        </p:spPr>
        <p:txBody>
          <a:bodyPr wrap="square">
            <a:spAutoFit/>
          </a:bodyPr>
          <a:lstStyle/>
          <a:p>
            <a:r>
              <a:rPr lang="en-US" sz="900" dirty="0" smtClean="0"/>
              <a:t> </a:t>
            </a:r>
            <a:r>
              <a:rPr lang="en-US" sz="900" dirty="0" err="1"/>
              <a:t>XPress</a:t>
            </a:r>
            <a:r>
              <a:rPr lang="en-US" sz="900" dirty="0"/>
              <a:t> </a:t>
            </a:r>
            <a:r>
              <a:rPr lang="ru-RU" sz="900" dirty="0" smtClean="0"/>
              <a:t>Программное обеспечение</a:t>
            </a:r>
            <a:endParaRPr lang="en-US" sz="900" dirty="0"/>
          </a:p>
        </p:txBody>
      </p:sp>
      <p:sp>
        <p:nvSpPr>
          <p:cNvPr id="14" name="Title 1"/>
          <p:cNvSpPr>
            <a:spLocks noGrp="1"/>
          </p:cNvSpPr>
          <p:nvPr>
            <p:ph type="title"/>
          </p:nvPr>
        </p:nvSpPr>
        <p:spPr>
          <a:xfrm>
            <a:off x="152400" y="0"/>
            <a:ext cx="8839200" cy="762000"/>
          </a:xfrm>
        </p:spPr>
        <p:txBody>
          <a:bodyPr/>
          <a:lstStyle/>
          <a:p>
            <a:pPr>
              <a:defRPr/>
            </a:pPr>
            <a:r>
              <a:rPr lang="ru-RU" dirty="0" smtClean="0"/>
              <a:t>Ключевые особенности</a:t>
            </a: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fltVal val="0"/>
                                          </p:val>
                                        </p:tav>
                                        <p:tav tm="100000">
                                          <p:val>
                                            <p:strVal val="#ppt_w"/>
                                          </p:val>
                                        </p:tav>
                                      </p:tavLst>
                                    </p:anim>
                                    <p:anim calcmode="lin" valueType="num">
                                      <p:cBhvr>
                                        <p:cTn id="27" dur="1000" fill="hold"/>
                                        <p:tgtEl>
                                          <p:spTgt spid="27"/>
                                        </p:tgtEl>
                                        <p:attrNameLst>
                                          <p:attrName>ppt_h</p:attrName>
                                        </p:attrNameLst>
                                      </p:cBhvr>
                                      <p:tavLst>
                                        <p:tav tm="0">
                                          <p:val>
                                            <p:fltVal val="0"/>
                                          </p:val>
                                        </p:tav>
                                        <p:tav tm="100000">
                                          <p:val>
                                            <p:strVal val="#ppt_h"/>
                                          </p:val>
                                        </p:tav>
                                      </p:tavLst>
                                    </p:anim>
                                    <p:animEffect transition="in" filter="fade">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291">
                                            <p:txEl>
                                              <p:pRg st="3" end="3"/>
                                            </p:txEl>
                                          </p:spTgt>
                                        </p:tgtEl>
                                        <p:attrNameLst>
                                          <p:attrName>style.visibility</p:attrName>
                                        </p:attrNameLst>
                                      </p:cBhvr>
                                      <p:to>
                                        <p:strVal val="visible"/>
                                      </p:to>
                                    </p:set>
                                    <p:anim calcmode="lin" valueType="num">
                                      <p:cBhvr additive="base">
                                        <p:cTn id="33"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291">
                                            <p:txEl>
                                              <p:pRg st="4" end="4"/>
                                            </p:txEl>
                                          </p:spTgt>
                                        </p:tgtEl>
                                        <p:attrNameLst>
                                          <p:attrName>style.visibility</p:attrName>
                                        </p:attrNameLst>
                                      </p:cBhvr>
                                      <p:to>
                                        <p:strVal val="visible"/>
                                      </p:to>
                                    </p:set>
                                    <p:anim calcmode="lin" valueType="num">
                                      <p:cBhvr additive="base">
                                        <p:cTn id="39"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291">
                                            <p:txEl>
                                              <p:pRg st="5" end="5"/>
                                            </p:txEl>
                                          </p:spTgt>
                                        </p:tgtEl>
                                        <p:attrNameLst>
                                          <p:attrName>style.visibility</p:attrName>
                                        </p:attrNameLst>
                                      </p:cBhvr>
                                      <p:to>
                                        <p:strVal val="visible"/>
                                      </p:to>
                                    </p:set>
                                    <p:anim calcmode="lin" valueType="num">
                                      <p:cBhvr additive="base">
                                        <p:cTn id="45"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291">
                                            <p:txEl>
                                              <p:pRg st="6" end="6"/>
                                            </p:txEl>
                                          </p:spTgt>
                                        </p:tgtEl>
                                        <p:attrNameLst>
                                          <p:attrName>style.visibility</p:attrName>
                                        </p:attrNameLst>
                                      </p:cBhvr>
                                      <p:to>
                                        <p:strVal val="visible"/>
                                      </p:to>
                                    </p:set>
                                    <p:anim calcmode="lin" valueType="num">
                                      <p:cBhvr additive="base">
                                        <p:cTn id="51"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291">
                                            <p:txEl>
                                              <p:pRg st="6" end="6"/>
                                            </p:txEl>
                                          </p:spTgt>
                                        </p:tgtEl>
                                        <p:attrNameLst>
                                          <p:attrName>ppt_y</p:attrName>
                                        </p:attrNameLst>
                                      </p:cBhvr>
                                      <p:tavLst>
                                        <p:tav tm="0">
                                          <p:val>
                                            <p:strVal val="1+#ppt_h/2"/>
                                          </p:val>
                                        </p:tav>
                                        <p:tav tm="100000">
                                          <p:val>
                                            <p:strVal val="#ppt_y"/>
                                          </p:val>
                                        </p:tav>
                                      </p:tavLst>
                                    </p:anim>
                                  </p:childTnLst>
                                </p:cTn>
                              </p:par>
                              <p:par>
                                <p:cTn id="53" presetID="9"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500"/>
                                        <p:tgtEl>
                                          <p:spTgt spid="5"/>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9"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dissolve">
                                      <p:cBhvr>
                                        <p:cTn id="63" dur="500"/>
                                        <p:tgtEl>
                                          <p:spTgt spid="4"/>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500"/>
                            </p:stCondLst>
                            <p:childTnLst>
                              <p:par>
                                <p:cTn id="70" presetID="53" presetClass="entr" presetSubtype="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1000"/>
                            </p:stCondLst>
                            <p:childTnLst>
                              <p:par>
                                <p:cTn id="76" presetID="53"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0"/>
            <a:ext cx="8839200" cy="762000"/>
          </a:xfrm>
        </p:spPr>
        <p:txBody>
          <a:bodyPr/>
          <a:lstStyle/>
          <a:p>
            <a:pPr>
              <a:defRPr/>
            </a:pPr>
            <a:r>
              <a:rPr lang="ru-RU" dirty="0" smtClean="0"/>
              <a:t>Преимущества</a:t>
            </a:r>
            <a:endParaRPr lang="en-US" dirty="0" smtClean="0"/>
          </a:p>
        </p:txBody>
      </p:sp>
      <p:sp>
        <p:nvSpPr>
          <p:cNvPr id="13315" name="Content Placeholder 2"/>
          <p:cNvSpPr>
            <a:spLocks noGrp="1"/>
          </p:cNvSpPr>
          <p:nvPr>
            <p:ph idx="1"/>
          </p:nvPr>
        </p:nvSpPr>
        <p:spPr>
          <a:xfrm>
            <a:off x="304800" y="1143000"/>
            <a:ext cx="4787900" cy="5447645"/>
          </a:xfrm>
        </p:spPr>
        <p:txBody>
          <a:bodyPr wrap="square">
            <a:spAutoFit/>
          </a:bodyPr>
          <a:lstStyle/>
          <a:p>
            <a:r>
              <a:rPr lang="ru-RU" dirty="0" smtClean="0"/>
              <a:t>Гибкий дизайн </a:t>
            </a:r>
            <a:r>
              <a:rPr lang="ru-RU" dirty="0" err="1" smtClean="0"/>
              <a:t>контента</a:t>
            </a:r>
            <a:endParaRPr lang="en-US" dirty="0" smtClean="0"/>
          </a:p>
          <a:p>
            <a:r>
              <a:rPr lang="ru-RU" dirty="0" smtClean="0"/>
              <a:t>Солидные устройства оповещения</a:t>
            </a:r>
            <a:endParaRPr lang="en-US" dirty="0" smtClean="0"/>
          </a:p>
          <a:p>
            <a:r>
              <a:rPr lang="ru-RU" dirty="0" smtClean="0"/>
              <a:t>Поддержка русского языка</a:t>
            </a:r>
            <a:endParaRPr lang="en-US" dirty="0" smtClean="0"/>
          </a:p>
          <a:p>
            <a:r>
              <a:rPr lang="ru-RU" dirty="0" smtClean="0"/>
              <a:t>Лёгкая установка</a:t>
            </a:r>
            <a:endParaRPr lang="en-US" dirty="0" smtClean="0"/>
          </a:p>
          <a:p>
            <a:r>
              <a:rPr lang="ru-RU" dirty="0" smtClean="0"/>
              <a:t>Маленький и мощный</a:t>
            </a:r>
            <a:endParaRPr lang="en-US" dirty="0" smtClean="0"/>
          </a:p>
          <a:p>
            <a:r>
              <a:rPr lang="ru-RU" dirty="0" smtClean="0"/>
              <a:t>«Зелёный» дизайн</a:t>
            </a:r>
            <a:endParaRPr lang="en-US" dirty="0" smtClean="0"/>
          </a:p>
          <a:p>
            <a:pPr lvl="1">
              <a:buFont typeface="Wingdings" pitchFamily="2" charset="2"/>
              <a:buNone/>
            </a:pPr>
            <a:endParaRPr lang="en-US" dirty="0" smtClean="0"/>
          </a:p>
          <a:p>
            <a:endParaRPr lang="en-US" dirty="0" smtClean="0"/>
          </a:p>
          <a:p>
            <a:endParaRPr lang="en-US" dirty="0" smtClean="0"/>
          </a:p>
        </p:txBody>
      </p:sp>
      <p:pic>
        <p:nvPicPr>
          <p:cNvPr id="13316" name="Picture 4"/>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blip>
          <a:srcRect/>
          <a:stretch>
            <a:fillRect/>
          </a:stretch>
        </p:blipFill>
        <p:spPr bwMode="auto">
          <a:xfrm>
            <a:off x="850900" y="4914900"/>
            <a:ext cx="3000375" cy="1238250"/>
          </a:xfrm>
          <a:prstGeom prst="rect">
            <a:avLst/>
          </a:prstGeom>
          <a:noFill/>
          <a:ln w="9525">
            <a:noFill/>
            <a:miter lim="800000"/>
            <a:headEnd/>
            <a:tailEnd/>
          </a:ln>
        </p:spPr>
      </p:pic>
      <p:pic>
        <p:nvPicPr>
          <p:cNvPr id="15" name="Picture 2"/>
          <p:cNvPicPr>
            <a:picLocks noChangeAspect="1" noChangeArrowheads="1"/>
          </p:cNvPicPr>
          <p:nvPr>
            <p:custDataLst>
              <p:tags r:id="rId3"/>
            </p:custDataLst>
          </p:nvPr>
        </p:nvPicPr>
        <p:blipFill>
          <a:blip r:embed="rId7" cstate="print"/>
          <a:srcRect/>
          <a:stretch>
            <a:fillRect/>
          </a:stretch>
        </p:blipFill>
        <p:spPr bwMode="auto">
          <a:xfrm>
            <a:off x="5067300" y="1428664"/>
            <a:ext cx="3924300" cy="4153072"/>
          </a:xfrm>
          <a:prstGeom prst="rect">
            <a:avLst/>
          </a:prstGeom>
          <a:noFill/>
          <a:ln w="9525">
            <a:noFill/>
            <a:miter lim="800000"/>
            <a:headEnd/>
            <a:tailEnd/>
          </a:ln>
          <a:effectLst/>
        </p:spPr>
      </p:pic>
      <p:sp>
        <p:nvSpPr>
          <p:cNvPr id="16" name="PPTShape_0"/>
          <p:cNvSpPr txBox="1">
            <a:spLocks noChangeArrowheads="1"/>
          </p:cNvSpPr>
          <p:nvPr/>
        </p:nvSpPr>
        <p:spPr bwMode="auto">
          <a:xfrm>
            <a:off x="6232524" y="1165225"/>
            <a:ext cx="1577975" cy="230832"/>
          </a:xfrm>
          <a:prstGeom prst="rect">
            <a:avLst/>
          </a:prstGeom>
          <a:noFill/>
          <a:ln w="9525">
            <a:noFill/>
            <a:miter lim="800000"/>
            <a:headEnd/>
            <a:tailEnd/>
          </a:ln>
        </p:spPr>
        <p:txBody>
          <a:bodyPr wrap="square">
            <a:spAutoFit/>
          </a:bodyPr>
          <a:lstStyle/>
          <a:p>
            <a:pPr algn="ctr"/>
            <a:r>
              <a:rPr lang="en-US" sz="900" dirty="0" smtClean="0"/>
              <a:t>Flexible Content Design</a:t>
            </a:r>
            <a:endParaRPr lang="en-US" sz="900" dirty="0"/>
          </a:p>
        </p:txBody>
      </p:sp>
      <p:sp>
        <p:nvSpPr>
          <p:cNvPr id="17" name="PPTShape_1"/>
          <p:cNvSpPr txBox="1">
            <a:spLocks noChangeArrowheads="1"/>
          </p:cNvSpPr>
          <p:nvPr/>
        </p:nvSpPr>
        <p:spPr bwMode="auto">
          <a:xfrm>
            <a:off x="1889124" y="6029325"/>
            <a:ext cx="1577975" cy="230832"/>
          </a:xfrm>
          <a:prstGeom prst="rect">
            <a:avLst/>
          </a:prstGeom>
          <a:noFill/>
          <a:ln w="9525">
            <a:noFill/>
            <a:miter lim="800000"/>
            <a:headEnd/>
            <a:tailEnd/>
          </a:ln>
        </p:spPr>
        <p:txBody>
          <a:bodyPr wrap="square">
            <a:spAutoFit/>
          </a:bodyPr>
          <a:lstStyle/>
          <a:p>
            <a:pPr algn="ctr"/>
            <a:r>
              <a:rPr lang="en-US" sz="900" dirty="0" smtClean="0"/>
              <a:t>Small but POWERFUL </a:t>
            </a:r>
            <a:endParaRPr lang="en-US" sz="9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dissolve">
                                      <p:cBhvr>
                                        <p:cTn id="18" dur="500"/>
                                        <p:tgtEl>
                                          <p:spTgt spid="133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dissolve">
                                      <p:cBhvr>
                                        <p:cTn id="23" dur="500"/>
                                        <p:tgtEl>
                                          <p:spTgt spid="133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dissolve">
                                      <p:cBhvr>
                                        <p:cTn id="28" dur="500"/>
                                        <p:tgtEl>
                                          <p:spTgt spid="133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Effect transition="in" filter="dissolve">
                                      <p:cBhvr>
                                        <p:cTn id="33" dur="500"/>
                                        <p:tgtEl>
                                          <p:spTgt spid="13315">
                                            <p:txEl>
                                              <p:pRg st="4" end="4"/>
                                            </p:txEl>
                                          </p:spTgt>
                                        </p:tgtEl>
                                      </p:cBhvr>
                                    </p:animEffect>
                                  </p:childTnLst>
                                </p:cTn>
                              </p:par>
                            </p:childTnLst>
                          </p:cTn>
                        </p:par>
                        <p:par>
                          <p:cTn id="34" fill="hold">
                            <p:stCondLst>
                              <p:cond delay="500"/>
                            </p:stCondLst>
                            <p:childTnLst>
                              <p:par>
                                <p:cTn id="35" presetID="53" presetClass="entr" presetSubtype="0" fill="hold" nodeType="afterEffect">
                                  <p:stCondLst>
                                    <p:cond delay="0"/>
                                  </p:stCondLst>
                                  <p:childTnLst>
                                    <p:set>
                                      <p:cBhvr>
                                        <p:cTn id="36" dur="1" fill="hold">
                                          <p:stCondLst>
                                            <p:cond delay="0"/>
                                          </p:stCondLst>
                                        </p:cTn>
                                        <p:tgtEl>
                                          <p:spTgt spid="13316"/>
                                        </p:tgtEl>
                                        <p:attrNameLst>
                                          <p:attrName>style.visibility</p:attrName>
                                        </p:attrNameLst>
                                      </p:cBhvr>
                                      <p:to>
                                        <p:strVal val="visible"/>
                                      </p:to>
                                    </p:set>
                                    <p:anim calcmode="lin" valueType="num">
                                      <p:cBhvr>
                                        <p:cTn id="37" dur="500" fill="hold"/>
                                        <p:tgtEl>
                                          <p:spTgt spid="13316"/>
                                        </p:tgtEl>
                                        <p:attrNameLst>
                                          <p:attrName>ppt_w</p:attrName>
                                        </p:attrNameLst>
                                      </p:cBhvr>
                                      <p:tavLst>
                                        <p:tav tm="0">
                                          <p:val>
                                            <p:fltVal val="0"/>
                                          </p:val>
                                        </p:tav>
                                        <p:tav tm="100000">
                                          <p:val>
                                            <p:strVal val="#ppt_w"/>
                                          </p:val>
                                        </p:tav>
                                      </p:tavLst>
                                    </p:anim>
                                    <p:anim calcmode="lin" valueType="num">
                                      <p:cBhvr>
                                        <p:cTn id="38" dur="500" fill="hold"/>
                                        <p:tgtEl>
                                          <p:spTgt spid="13316"/>
                                        </p:tgtEl>
                                        <p:attrNameLst>
                                          <p:attrName>ppt_h</p:attrName>
                                        </p:attrNameLst>
                                      </p:cBhvr>
                                      <p:tavLst>
                                        <p:tav tm="0">
                                          <p:val>
                                            <p:fltVal val="0"/>
                                          </p:val>
                                        </p:tav>
                                        <p:tav tm="100000">
                                          <p:val>
                                            <p:strVal val="#ppt_h"/>
                                          </p:val>
                                        </p:tav>
                                      </p:tavLst>
                                    </p:anim>
                                    <p:animEffect transition="in" filter="fade">
                                      <p:cBhvr>
                                        <p:cTn id="39" dur="500"/>
                                        <p:tgtEl>
                                          <p:spTgt spid="133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315">
                                            <p:txEl>
                                              <p:pRg st="5" end="5"/>
                                            </p:txEl>
                                          </p:spTgt>
                                        </p:tgtEl>
                                        <p:attrNameLst>
                                          <p:attrName>style.visibility</p:attrName>
                                        </p:attrNameLst>
                                      </p:cBhvr>
                                      <p:to>
                                        <p:strVal val="visible"/>
                                      </p:to>
                                    </p:set>
                                    <p:animEffect transition="in" filter="dissolve">
                                      <p:cBhvr>
                                        <p:cTn id="4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defRPr/>
            </a:pPr>
            <a:r>
              <a:rPr lang="ru-RU" dirty="0" smtClean="0"/>
              <a:t>Использование</a:t>
            </a:r>
            <a:endParaRPr lang="en-US" dirty="0" smtClean="0"/>
          </a:p>
        </p:txBody>
      </p:sp>
      <p:sp>
        <p:nvSpPr>
          <p:cNvPr id="14339" name="Content Placeholder 2"/>
          <p:cNvSpPr>
            <a:spLocks noGrp="1"/>
          </p:cNvSpPr>
          <p:nvPr>
            <p:ph idx="1"/>
          </p:nvPr>
        </p:nvSpPr>
        <p:spPr>
          <a:xfrm>
            <a:off x="301625" y="1152525"/>
            <a:ext cx="8763000" cy="5411788"/>
          </a:xfrm>
        </p:spPr>
        <p:txBody>
          <a:bodyPr/>
          <a:lstStyle/>
          <a:p>
            <a:r>
              <a:rPr lang="ru-RU" dirty="0" smtClean="0"/>
              <a:t>Приложения для наружных дисплеев   </a:t>
            </a:r>
            <a:endParaRPr lang="en-US" dirty="0" smtClean="0"/>
          </a:p>
          <a:p>
            <a:r>
              <a:rPr lang="ru-RU" dirty="0" smtClean="0"/>
              <a:t>Видео стены</a:t>
            </a:r>
            <a:endParaRPr lang="en-US" dirty="0" smtClean="0"/>
          </a:p>
          <a:p>
            <a:r>
              <a:rPr lang="ru-RU" dirty="0" smtClean="0"/>
              <a:t>Киоски</a:t>
            </a:r>
            <a:endParaRPr lang="en-US" dirty="0" smtClean="0"/>
          </a:p>
          <a:p>
            <a:r>
              <a:rPr lang="ru-RU" dirty="0" smtClean="0"/>
              <a:t>Катера, лодки, поезда. </a:t>
            </a:r>
          </a:p>
          <a:p>
            <a:r>
              <a:rPr lang="ru-RU" dirty="0" err="1" smtClean="0"/>
              <a:t>Тур-фирмы</a:t>
            </a:r>
            <a:r>
              <a:rPr lang="ru-RU" dirty="0" smtClean="0"/>
              <a:t>, </a:t>
            </a:r>
            <a:r>
              <a:rPr lang="ru-RU" dirty="0" err="1" smtClean="0"/>
              <a:t>фитнесс-центры</a:t>
            </a:r>
            <a:r>
              <a:rPr lang="ru-RU" dirty="0" smtClean="0"/>
              <a:t>, центры общепита.  </a:t>
            </a:r>
            <a:endParaRPr lang="en-US" dirty="0" smtClean="0"/>
          </a:p>
          <a:p>
            <a:pPr>
              <a:buFontTx/>
              <a:buNone/>
            </a:pPr>
            <a:endParaRPr lang="en-US" dirty="0" smtClean="0"/>
          </a:p>
        </p:txBody>
      </p:sp>
      <p:pic>
        <p:nvPicPr>
          <p:cNvPr id="14340" name="Picture 6" descr="mobile_dtv_cat_bus_raleigh_north_carolina"/>
          <p:cNvPicPr>
            <a:picLocks noChangeAspect="1" noChangeArrowheads="1"/>
          </p:cNvPicPr>
          <p:nvPr>
            <p:custDataLst>
              <p:tags r:id="rId2"/>
            </p:custDataLst>
          </p:nvPr>
        </p:nvPicPr>
        <p:blipFill>
          <a:blip r:embed="rId8" cstate="print"/>
          <a:srcRect/>
          <a:stretch>
            <a:fillRect/>
          </a:stretch>
        </p:blipFill>
        <p:spPr bwMode="auto">
          <a:xfrm>
            <a:off x="3187700" y="4375149"/>
            <a:ext cx="2844800" cy="2000250"/>
          </a:xfrm>
          <a:prstGeom prst="rect">
            <a:avLst/>
          </a:prstGeom>
          <a:noFill/>
          <a:ln w="9525">
            <a:noFill/>
            <a:miter lim="800000"/>
            <a:headEnd/>
            <a:tailEnd/>
          </a:ln>
        </p:spPr>
      </p:pic>
      <p:pic>
        <p:nvPicPr>
          <p:cNvPr id="17414" name="PPTShape_0" descr="http://l.yimg.com/g/images/spaceball.gif"/>
          <p:cNvPicPr>
            <a:picLocks noChangeAspect="1" noChangeArrowheads="1"/>
          </p:cNvPicPr>
          <p:nvPr>
            <p:custDataLst>
              <p:tags r:id="rId3"/>
            </p:custDataLst>
          </p:nvPr>
        </p:nvPicPr>
        <p:blipFill>
          <a:blip r:embed="rId9"/>
          <a:srcRect/>
          <a:stretch>
            <a:fillRect/>
          </a:stretch>
        </p:blipFill>
        <p:spPr bwMode="auto">
          <a:xfrm>
            <a:off x="63500" y="-1730375"/>
            <a:ext cx="4762500" cy="3571875"/>
          </a:xfrm>
          <a:prstGeom prst="rect">
            <a:avLst/>
          </a:prstGeom>
          <a:noFill/>
        </p:spPr>
      </p:pic>
      <p:pic>
        <p:nvPicPr>
          <p:cNvPr id="17417" name="Picture 9"/>
          <p:cNvPicPr>
            <a:picLocks noChangeAspect="1" noChangeArrowheads="1"/>
          </p:cNvPicPr>
          <p:nvPr>
            <p:custDataLst>
              <p:tags r:id="rId4"/>
            </p:custDataLst>
          </p:nvPr>
        </p:nvPicPr>
        <p:blipFill>
          <a:blip r:embed="rId10" cstate="print"/>
          <a:srcRect/>
          <a:stretch>
            <a:fillRect/>
          </a:stretch>
        </p:blipFill>
        <p:spPr bwMode="auto">
          <a:xfrm>
            <a:off x="169863" y="4356099"/>
            <a:ext cx="2903033" cy="1997075"/>
          </a:xfrm>
          <a:prstGeom prst="rect">
            <a:avLst/>
          </a:prstGeom>
          <a:noFill/>
          <a:ln w="9525">
            <a:noFill/>
            <a:miter lim="800000"/>
            <a:headEnd/>
            <a:tailEnd/>
          </a:ln>
        </p:spPr>
      </p:pic>
      <p:pic>
        <p:nvPicPr>
          <p:cNvPr id="17421" name="Picture 13" descr="SBB RAe 4/8 Roter Pfeil Churchill Pfeil by hrs518942."/>
          <p:cNvPicPr>
            <a:picLocks noChangeAspect="1" noChangeArrowheads="1"/>
          </p:cNvPicPr>
          <p:nvPr>
            <p:custDataLst>
              <p:tags r:id="rId5"/>
            </p:custDataLst>
          </p:nvPr>
        </p:nvPicPr>
        <p:blipFill>
          <a:blip r:embed="rId11" cstate="print"/>
          <a:srcRect/>
          <a:stretch>
            <a:fillRect/>
          </a:stretch>
        </p:blipFill>
        <p:spPr bwMode="auto">
          <a:xfrm>
            <a:off x="6159500" y="4381500"/>
            <a:ext cx="2823633" cy="20320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defRPr/>
            </a:pPr>
            <a:r>
              <a:rPr lang="ru-RU" dirty="0" smtClean="0"/>
              <a:t>Рынки</a:t>
            </a:r>
            <a:endParaRPr lang="en-US" dirty="0" smtClean="0"/>
          </a:p>
        </p:txBody>
      </p:sp>
      <p:sp>
        <p:nvSpPr>
          <p:cNvPr id="15363" name="Content Placeholder 2"/>
          <p:cNvSpPr>
            <a:spLocks noGrp="1"/>
          </p:cNvSpPr>
          <p:nvPr>
            <p:ph idx="1"/>
          </p:nvPr>
        </p:nvSpPr>
        <p:spPr>
          <a:xfrm>
            <a:off x="301625" y="939800"/>
            <a:ext cx="8763000" cy="5624513"/>
          </a:xfrm>
        </p:spPr>
        <p:txBody>
          <a:bodyPr/>
          <a:lstStyle/>
          <a:p>
            <a:pPr>
              <a:spcBef>
                <a:spcPct val="0"/>
              </a:spcBef>
            </a:pPr>
            <a:r>
              <a:rPr lang="ru-RU" sz="2000" dirty="0" smtClean="0"/>
              <a:t>Розничные сети</a:t>
            </a:r>
            <a:endParaRPr lang="en-US" sz="2000" dirty="0" smtClean="0"/>
          </a:p>
          <a:p>
            <a:pPr lvl="1">
              <a:spcBef>
                <a:spcPct val="0"/>
              </a:spcBef>
            </a:pPr>
            <a:r>
              <a:rPr lang="ru-RU" sz="1800" dirty="0" smtClean="0"/>
              <a:t>Рекламировать продукты или акции</a:t>
            </a:r>
            <a:endParaRPr lang="en-US" sz="1800" dirty="0" smtClean="0"/>
          </a:p>
          <a:p>
            <a:pPr>
              <a:spcBef>
                <a:spcPct val="0"/>
              </a:spcBef>
            </a:pPr>
            <a:r>
              <a:rPr lang="ru-RU" sz="2000" dirty="0" smtClean="0"/>
              <a:t>Отели</a:t>
            </a:r>
            <a:endParaRPr lang="en-US" sz="2000" dirty="0" smtClean="0"/>
          </a:p>
          <a:p>
            <a:pPr lvl="1">
              <a:spcBef>
                <a:spcPct val="0"/>
              </a:spcBef>
            </a:pPr>
            <a:r>
              <a:rPr lang="ru-RU" sz="2000" dirty="0" smtClean="0"/>
              <a:t>Продвигать ежедневные мероприятия или сервисы.</a:t>
            </a:r>
            <a:endParaRPr lang="en-US" sz="1800" dirty="0" smtClean="0"/>
          </a:p>
          <a:p>
            <a:pPr>
              <a:spcBef>
                <a:spcPct val="0"/>
              </a:spcBef>
            </a:pPr>
            <a:r>
              <a:rPr lang="ru-RU" sz="2000" dirty="0" smtClean="0"/>
              <a:t>Казино и Стадионы</a:t>
            </a:r>
            <a:endParaRPr lang="en-US" sz="2000" dirty="0" smtClean="0"/>
          </a:p>
          <a:p>
            <a:pPr lvl="1">
              <a:spcBef>
                <a:spcPct val="0"/>
              </a:spcBef>
            </a:pPr>
            <a:r>
              <a:rPr lang="ru-RU" sz="1800" dirty="0" smtClean="0"/>
              <a:t>Рекламировать специальные мероприятия или направления</a:t>
            </a:r>
            <a:endParaRPr lang="en-US" sz="1800" dirty="0" smtClean="0"/>
          </a:p>
          <a:p>
            <a:pPr>
              <a:spcBef>
                <a:spcPct val="0"/>
              </a:spcBef>
            </a:pPr>
            <a:r>
              <a:rPr lang="ru-RU" sz="2000" dirty="0" smtClean="0"/>
              <a:t>Рестораны</a:t>
            </a:r>
            <a:endParaRPr lang="en-US" sz="2000" dirty="0" smtClean="0"/>
          </a:p>
          <a:p>
            <a:pPr lvl="1">
              <a:spcBef>
                <a:spcPct val="0"/>
              </a:spcBef>
            </a:pPr>
            <a:r>
              <a:rPr lang="ru-RU" sz="2000" dirty="0" smtClean="0"/>
              <a:t>Цифровые меню</a:t>
            </a:r>
            <a:endParaRPr lang="en-US" sz="1800" dirty="0" smtClean="0"/>
          </a:p>
          <a:p>
            <a:pPr>
              <a:spcBef>
                <a:spcPct val="0"/>
              </a:spcBef>
            </a:pPr>
            <a:r>
              <a:rPr lang="ru-RU" sz="2000" dirty="0" smtClean="0"/>
              <a:t>Банки</a:t>
            </a:r>
            <a:endParaRPr lang="en-US" sz="2000" dirty="0" smtClean="0"/>
          </a:p>
          <a:p>
            <a:pPr lvl="1">
              <a:spcBef>
                <a:spcPct val="0"/>
              </a:spcBef>
            </a:pPr>
            <a:r>
              <a:rPr lang="ru-RU" sz="1800" dirty="0" smtClean="0"/>
              <a:t>Продвигать финансовые сервисы и котировки</a:t>
            </a:r>
            <a:endParaRPr lang="en-US" sz="1800" dirty="0" smtClean="0"/>
          </a:p>
          <a:p>
            <a:pPr>
              <a:spcBef>
                <a:spcPct val="0"/>
              </a:spcBef>
            </a:pPr>
            <a:r>
              <a:rPr lang="ru-RU" sz="2000" dirty="0" err="1" smtClean="0"/>
              <a:t>Корпоратив</a:t>
            </a:r>
            <a:endParaRPr lang="en-US" sz="2000" dirty="0" smtClean="0"/>
          </a:p>
          <a:p>
            <a:pPr lvl="1">
              <a:spcBef>
                <a:spcPct val="0"/>
              </a:spcBef>
            </a:pPr>
            <a:r>
              <a:rPr lang="en-US" sz="1800" dirty="0" smtClean="0"/>
              <a:t>HR </a:t>
            </a:r>
            <a:r>
              <a:rPr lang="ru-RU" sz="1800" dirty="0" smtClean="0"/>
              <a:t>сообщения или тренинги</a:t>
            </a:r>
            <a:endParaRPr lang="en-US" sz="1800" dirty="0" smtClean="0"/>
          </a:p>
          <a:p>
            <a:endParaRPr lang="en-US" sz="2000" dirty="0" smtClean="0"/>
          </a:p>
        </p:txBody>
      </p:sp>
      <p:pic>
        <p:nvPicPr>
          <p:cNvPr id="15364" name="Picture 5" descr="C:\Documents and Settings\ploeper\My Documents\My Pictures\Digital Signage Photos\bus_info2.jpg"/>
          <p:cNvPicPr>
            <a:picLocks noChangeAspect="1" noChangeArrowheads="1"/>
          </p:cNvPicPr>
          <p:nvPr>
            <p:custDataLst>
              <p:tags r:id="rId2"/>
            </p:custDataLst>
          </p:nvPr>
        </p:nvPicPr>
        <p:blipFill>
          <a:blip r:embed="rId5" cstate="print"/>
          <a:srcRect/>
          <a:stretch>
            <a:fillRect/>
          </a:stretch>
        </p:blipFill>
        <p:spPr bwMode="auto">
          <a:xfrm>
            <a:off x="758825" y="4932363"/>
            <a:ext cx="7623175" cy="12398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700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p:cTn id="7" dur="10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15363">
                                            <p:txEl>
                                              <p:pRg st="1" end="1"/>
                                            </p:txEl>
                                          </p:spTgt>
                                        </p:tgtEl>
                                      </p:cBhvr>
                                    </p:animEffect>
                                  </p:childTnLst>
                                </p:cTn>
                              </p:par>
                            </p:childTnLst>
                          </p:cTn>
                        </p:par>
                        <p:par>
                          <p:cTn id="10" fill="hold">
                            <p:stCondLst>
                              <p:cond delay="8000"/>
                            </p:stCondLst>
                            <p:childTnLst>
                              <p:par>
                                <p:cTn id="11" presetID="53" presetClass="entr" presetSubtype="0" fill="hold" nodeType="afterEffect">
                                  <p:stCondLst>
                                    <p:cond delay="200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p:cTn id="13" dur="10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15" dur="1000"/>
                                        <p:tgtEl>
                                          <p:spTgt spid="15363">
                                            <p:txEl>
                                              <p:pRg st="3" end="3"/>
                                            </p:txEl>
                                          </p:spTgt>
                                        </p:tgtEl>
                                      </p:cBhvr>
                                    </p:animEffect>
                                  </p:childTnLst>
                                </p:cTn>
                              </p:par>
                            </p:childTnLst>
                          </p:cTn>
                        </p:par>
                        <p:par>
                          <p:cTn id="16" fill="hold">
                            <p:stCondLst>
                              <p:cond delay="11000"/>
                            </p:stCondLst>
                            <p:childTnLst>
                              <p:par>
                                <p:cTn id="17" presetID="53" presetClass="entr" presetSubtype="0" fill="hold" nodeType="afterEffect">
                                  <p:stCondLst>
                                    <p:cond delay="2000"/>
                                  </p:stCondLst>
                                  <p:childTnLst>
                                    <p:set>
                                      <p:cBhvr>
                                        <p:cTn id="18" dur="1" fill="hold">
                                          <p:stCondLst>
                                            <p:cond delay="0"/>
                                          </p:stCondLst>
                                        </p:cTn>
                                        <p:tgtEl>
                                          <p:spTgt spid="15363">
                                            <p:txEl>
                                              <p:pRg st="5" end="5"/>
                                            </p:txEl>
                                          </p:spTgt>
                                        </p:tgtEl>
                                        <p:attrNameLst>
                                          <p:attrName>style.visibility</p:attrName>
                                        </p:attrNameLst>
                                      </p:cBhvr>
                                      <p:to>
                                        <p:strVal val="visible"/>
                                      </p:to>
                                    </p:set>
                                    <p:anim calcmode="lin" valueType="num">
                                      <p:cBhvr>
                                        <p:cTn id="19" dur="1000" fill="hold"/>
                                        <p:tgtEl>
                                          <p:spTgt spid="1536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15363">
                                            <p:txEl>
                                              <p:pRg st="5" end="5"/>
                                            </p:txEl>
                                          </p:spTgt>
                                        </p:tgtEl>
                                        <p:attrNameLst>
                                          <p:attrName>ppt_h</p:attrName>
                                        </p:attrNameLst>
                                      </p:cBhvr>
                                      <p:tavLst>
                                        <p:tav tm="0">
                                          <p:val>
                                            <p:fltVal val="0"/>
                                          </p:val>
                                        </p:tav>
                                        <p:tav tm="100000">
                                          <p:val>
                                            <p:strVal val="#ppt_h"/>
                                          </p:val>
                                        </p:tav>
                                      </p:tavLst>
                                    </p:anim>
                                    <p:animEffect transition="in" filter="fade">
                                      <p:cBhvr>
                                        <p:cTn id="21" dur="1000"/>
                                        <p:tgtEl>
                                          <p:spTgt spid="15363">
                                            <p:txEl>
                                              <p:pRg st="5" end="5"/>
                                            </p:txEl>
                                          </p:spTgt>
                                        </p:tgtEl>
                                      </p:cBhvr>
                                    </p:animEffect>
                                  </p:childTnLst>
                                </p:cTn>
                              </p:par>
                            </p:childTnLst>
                          </p:cTn>
                        </p:par>
                        <p:par>
                          <p:cTn id="22" fill="hold">
                            <p:stCondLst>
                              <p:cond delay="14000"/>
                            </p:stCondLst>
                            <p:childTnLst>
                              <p:par>
                                <p:cTn id="23" presetID="53" presetClass="entr" presetSubtype="0" fill="hold" nodeType="afterEffect">
                                  <p:stCondLst>
                                    <p:cond delay="2000"/>
                                  </p:stCondLst>
                                  <p:childTnLst>
                                    <p:set>
                                      <p:cBhvr>
                                        <p:cTn id="24" dur="1" fill="hold">
                                          <p:stCondLst>
                                            <p:cond delay="0"/>
                                          </p:stCondLst>
                                        </p:cTn>
                                        <p:tgtEl>
                                          <p:spTgt spid="15363">
                                            <p:txEl>
                                              <p:pRg st="6" end="6"/>
                                            </p:txEl>
                                          </p:spTgt>
                                        </p:tgtEl>
                                        <p:attrNameLst>
                                          <p:attrName>style.visibility</p:attrName>
                                        </p:attrNameLst>
                                      </p:cBhvr>
                                      <p:to>
                                        <p:strVal val="visible"/>
                                      </p:to>
                                    </p:set>
                                    <p:anim calcmode="lin" valueType="num">
                                      <p:cBhvr>
                                        <p:cTn id="25" dur="1000" fill="hold"/>
                                        <p:tgtEl>
                                          <p:spTgt spid="1536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15363">
                                            <p:txEl>
                                              <p:pRg st="6" end="6"/>
                                            </p:txEl>
                                          </p:spTgt>
                                        </p:tgtEl>
                                        <p:attrNameLst>
                                          <p:attrName>ppt_h</p:attrName>
                                        </p:attrNameLst>
                                      </p:cBhvr>
                                      <p:tavLst>
                                        <p:tav tm="0">
                                          <p:val>
                                            <p:fltVal val="0"/>
                                          </p:val>
                                        </p:tav>
                                        <p:tav tm="100000">
                                          <p:val>
                                            <p:strVal val="#ppt_h"/>
                                          </p:val>
                                        </p:tav>
                                      </p:tavLst>
                                    </p:anim>
                                    <p:animEffect transition="in" filter="fade">
                                      <p:cBhvr>
                                        <p:cTn id="27" dur="1000"/>
                                        <p:tgtEl>
                                          <p:spTgt spid="15363">
                                            <p:txEl>
                                              <p:pRg st="6" end="6"/>
                                            </p:txEl>
                                          </p:spTgt>
                                        </p:tgtEl>
                                      </p:cBhvr>
                                    </p:animEffect>
                                  </p:childTnLst>
                                </p:cTn>
                              </p:par>
                            </p:childTnLst>
                          </p:cTn>
                        </p:par>
                        <p:par>
                          <p:cTn id="28" fill="hold">
                            <p:stCondLst>
                              <p:cond delay="17000"/>
                            </p:stCondLst>
                            <p:childTnLst>
                              <p:par>
                                <p:cTn id="29" presetID="53" presetClass="entr" presetSubtype="0" fill="hold" nodeType="afterEffect">
                                  <p:stCondLst>
                                    <p:cond delay="2000"/>
                                  </p:stCondLst>
                                  <p:childTnLst>
                                    <p:set>
                                      <p:cBhvr>
                                        <p:cTn id="30" dur="1" fill="hold">
                                          <p:stCondLst>
                                            <p:cond delay="0"/>
                                          </p:stCondLst>
                                        </p:cTn>
                                        <p:tgtEl>
                                          <p:spTgt spid="15363">
                                            <p:txEl>
                                              <p:pRg st="7" end="7"/>
                                            </p:txEl>
                                          </p:spTgt>
                                        </p:tgtEl>
                                        <p:attrNameLst>
                                          <p:attrName>style.visibility</p:attrName>
                                        </p:attrNameLst>
                                      </p:cBhvr>
                                      <p:to>
                                        <p:strVal val="visible"/>
                                      </p:to>
                                    </p:set>
                                    <p:anim calcmode="lin" valueType="num">
                                      <p:cBhvr>
                                        <p:cTn id="31" dur="1000" fill="hold"/>
                                        <p:tgtEl>
                                          <p:spTgt spid="1536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15363">
                                            <p:txEl>
                                              <p:pRg st="7" end="7"/>
                                            </p:txEl>
                                          </p:spTgt>
                                        </p:tgtEl>
                                        <p:attrNameLst>
                                          <p:attrName>ppt_h</p:attrName>
                                        </p:attrNameLst>
                                      </p:cBhvr>
                                      <p:tavLst>
                                        <p:tav tm="0">
                                          <p:val>
                                            <p:fltVal val="0"/>
                                          </p:val>
                                        </p:tav>
                                        <p:tav tm="100000">
                                          <p:val>
                                            <p:strVal val="#ppt_h"/>
                                          </p:val>
                                        </p:tav>
                                      </p:tavLst>
                                    </p:anim>
                                    <p:animEffect transition="in" filter="fade">
                                      <p:cBhvr>
                                        <p:cTn id="33" dur="1000"/>
                                        <p:tgtEl>
                                          <p:spTgt spid="15363">
                                            <p:txEl>
                                              <p:pRg st="7" end="7"/>
                                            </p:txEl>
                                          </p:spTgt>
                                        </p:tgtEl>
                                      </p:cBhvr>
                                    </p:animEffect>
                                  </p:childTnLst>
                                </p:cTn>
                              </p:par>
                            </p:childTnLst>
                          </p:cTn>
                        </p:par>
                        <p:par>
                          <p:cTn id="34" fill="hold">
                            <p:stCondLst>
                              <p:cond delay="20000"/>
                            </p:stCondLst>
                            <p:childTnLst>
                              <p:par>
                                <p:cTn id="35" presetID="53" presetClass="entr" presetSubtype="0" fill="hold" nodeType="afterEffect">
                                  <p:stCondLst>
                                    <p:cond delay="2000"/>
                                  </p:stCondLst>
                                  <p:childTnLst>
                                    <p:set>
                                      <p:cBhvr>
                                        <p:cTn id="36" dur="1" fill="hold">
                                          <p:stCondLst>
                                            <p:cond delay="0"/>
                                          </p:stCondLst>
                                        </p:cTn>
                                        <p:tgtEl>
                                          <p:spTgt spid="15363">
                                            <p:txEl>
                                              <p:pRg st="9" end="9"/>
                                            </p:txEl>
                                          </p:spTgt>
                                        </p:tgtEl>
                                        <p:attrNameLst>
                                          <p:attrName>style.visibility</p:attrName>
                                        </p:attrNameLst>
                                      </p:cBhvr>
                                      <p:to>
                                        <p:strVal val="visible"/>
                                      </p:to>
                                    </p:set>
                                    <p:anim calcmode="lin" valueType="num">
                                      <p:cBhvr>
                                        <p:cTn id="37" dur="1000" fill="hold"/>
                                        <p:tgtEl>
                                          <p:spTgt spid="15363">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15363">
                                            <p:txEl>
                                              <p:pRg st="9" end="9"/>
                                            </p:txEl>
                                          </p:spTgt>
                                        </p:tgtEl>
                                        <p:attrNameLst>
                                          <p:attrName>ppt_h</p:attrName>
                                        </p:attrNameLst>
                                      </p:cBhvr>
                                      <p:tavLst>
                                        <p:tav tm="0">
                                          <p:val>
                                            <p:fltVal val="0"/>
                                          </p:val>
                                        </p:tav>
                                        <p:tav tm="100000">
                                          <p:val>
                                            <p:strVal val="#ppt_h"/>
                                          </p:val>
                                        </p:tav>
                                      </p:tavLst>
                                    </p:anim>
                                    <p:animEffect transition="in" filter="fade">
                                      <p:cBhvr>
                                        <p:cTn id="39" dur="1000"/>
                                        <p:tgtEl>
                                          <p:spTgt spid="15363">
                                            <p:txEl>
                                              <p:pRg st="9" end="9"/>
                                            </p:txEl>
                                          </p:spTgt>
                                        </p:tgtEl>
                                      </p:cBhvr>
                                    </p:animEffect>
                                  </p:childTnLst>
                                </p:cTn>
                              </p:par>
                            </p:childTnLst>
                          </p:cTn>
                        </p:par>
                        <p:par>
                          <p:cTn id="40" fill="hold">
                            <p:stCondLst>
                              <p:cond delay="23000"/>
                            </p:stCondLst>
                            <p:childTnLst>
                              <p:par>
                                <p:cTn id="41" presetID="53" presetClass="entr" presetSubtype="0" fill="hold" nodeType="afterEffect">
                                  <p:stCondLst>
                                    <p:cond delay="2000"/>
                                  </p:stCondLst>
                                  <p:childTnLst>
                                    <p:set>
                                      <p:cBhvr>
                                        <p:cTn id="42" dur="1" fill="hold">
                                          <p:stCondLst>
                                            <p:cond delay="0"/>
                                          </p:stCondLst>
                                        </p:cTn>
                                        <p:tgtEl>
                                          <p:spTgt spid="15363">
                                            <p:txEl>
                                              <p:pRg st="10" end="10"/>
                                            </p:txEl>
                                          </p:spTgt>
                                        </p:tgtEl>
                                        <p:attrNameLst>
                                          <p:attrName>style.visibility</p:attrName>
                                        </p:attrNameLst>
                                      </p:cBhvr>
                                      <p:to>
                                        <p:strVal val="visible"/>
                                      </p:to>
                                    </p:set>
                                    <p:anim calcmode="lin" valueType="num">
                                      <p:cBhvr>
                                        <p:cTn id="43" dur="1000" fill="hold"/>
                                        <p:tgtEl>
                                          <p:spTgt spid="15363">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15363">
                                            <p:txEl>
                                              <p:pRg st="10" end="10"/>
                                            </p:txEl>
                                          </p:spTgt>
                                        </p:tgtEl>
                                        <p:attrNameLst>
                                          <p:attrName>ppt_h</p:attrName>
                                        </p:attrNameLst>
                                      </p:cBhvr>
                                      <p:tavLst>
                                        <p:tav tm="0">
                                          <p:val>
                                            <p:fltVal val="0"/>
                                          </p:val>
                                        </p:tav>
                                        <p:tav tm="100000">
                                          <p:val>
                                            <p:strVal val="#ppt_h"/>
                                          </p:val>
                                        </p:tav>
                                      </p:tavLst>
                                    </p:anim>
                                    <p:animEffect transition="in" filter="fade">
                                      <p:cBhvr>
                                        <p:cTn id="45" dur="1000"/>
                                        <p:tgtEl>
                                          <p:spTgt spid="15363">
                                            <p:txEl>
                                              <p:pRg st="10" end="10"/>
                                            </p:txEl>
                                          </p:spTgt>
                                        </p:tgtEl>
                                      </p:cBhvr>
                                    </p:animEffect>
                                  </p:childTnLst>
                                </p:cTn>
                              </p:par>
                            </p:childTnLst>
                          </p:cTn>
                        </p:par>
                        <p:par>
                          <p:cTn id="46" fill="hold">
                            <p:stCondLst>
                              <p:cond delay="26000"/>
                            </p:stCondLst>
                            <p:childTnLst>
                              <p:par>
                                <p:cTn id="47" presetID="53" presetClass="entr" presetSubtype="0" fill="hold" nodeType="afterEffect">
                                  <p:stCondLst>
                                    <p:cond delay="2000"/>
                                  </p:stCondLst>
                                  <p:childTnLst>
                                    <p:set>
                                      <p:cBhvr>
                                        <p:cTn id="48" dur="1" fill="hold">
                                          <p:stCondLst>
                                            <p:cond delay="0"/>
                                          </p:stCondLst>
                                        </p:cTn>
                                        <p:tgtEl>
                                          <p:spTgt spid="15363">
                                            <p:txEl>
                                              <p:pRg st="11" end="11"/>
                                            </p:txEl>
                                          </p:spTgt>
                                        </p:tgtEl>
                                        <p:attrNameLst>
                                          <p:attrName>style.visibility</p:attrName>
                                        </p:attrNameLst>
                                      </p:cBhvr>
                                      <p:to>
                                        <p:strVal val="visible"/>
                                      </p:to>
                                    </p:set>
                                    <p:anim calcmode="lin" valueType="num">
                                      <p:cBhvr>
                                        <p:cTn id="49" dur="1000" fill="hold"/>
                                        <p:tgtEl>
                                          <p:spTgt spid="15363">
                                            <p:txEl>
                                              <p:pRg st="11" end="11"/>
                                            </p:txEl>
                                          </p:spTgt>
                                        </p:tgtEl>
                                        <p:attrNameLst>
                                          <p:attrName>ppt_w</p:attrName>
                                        </p:attrNameLst>
                                      </p:cBhvr>
                                      <p:tavLst>
                                        <p:tav tm="0">
                                          <p:val>
                                            <p:fltVal val="0"/>
                                          </p:val>
                                        </p:tav>
                                        <p:tav tm="100000">
                                          <p:val>
                                            <p:strVal val="#ppt_w"/>
                                          </p:val>
                                        </p:tav>
                                      </p:tavLst>
                                    </p:anim>
                                    <p:anim calcmode="lin" valueType="num">
                                      <p:cBhvr>
                                        <p:cTn id="50" dur="1000" fill="hold"/>
                                        <p:tgtEl>
                                          <p:spTgt spid="15363">
                                            <p:txEl>
                                              <p:pRg st="11" end="11"/>
                                            </p:txEl>
                                          </p:spTgt>
                                        </p:tgtEl>
                                        <p:attrNameLst>
                                          <p:attrName>ppt_h</p:attrName>
                                        </p:attrNameLst>
                                      </p:cBhvr>
                                      <p:tavLst>
                                        <p:tav tm="0">
                                          <p:val>
                                            <p:fltVal val="0"/>
                                          </p:val>
                                        </p:tav>
                                        <p:tav tm="100000">
                                          <p:val>
                                            <p:strVal val="#ppt_h"/>
                                          </p:val>
                                        </p:tav>
                                      </p:tavLst>
                                    </p:anim>
                                    <p:animEffect transition="in" filter="fade">
                                      <p:cBhvr>
                                        <p:cTn id="51" dur="1000"/>
                                        <p:tgtEl>
                                          <p:spTgt spid="15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7"/>
          <p:cNvSpPr>
            <a:spLocks noGrp="1" noChangeArrowheads="1"/>
          </p:cNvSpPr>
          <p:nvPr>
            <p:ph type="subTitle" idx="1"/>
          </p:nvPr>
        </p:nvSpPr>
        <p:spPr>
          <a:xfrm>
            <a:off x="7077075" y="5943600"/>
            <a:ext cx="1990725" cy="476250"/>
          </a:xfrm>
          <a:noFill/>
        </p:spPr>
        <p:txBody>
          <a:bodyPr lIns="45720" tIns="45720" rIns="45720" bIns="45720"/>
          <a:lstStyle/>
          <a:p>
            <a:pPr eaLnBrk="1" hangingPunct="1"/>
            <a:r>
              <a:rPr lang="en-US" smtClean="0"/>
              <a:t>End of Session</a:t>
            </a:r>
          </a:p>
        </p:txBody>
      </p:sp>
      <p:sp>
        <p:nvSpPr>
          <p:cNvPr id="7" name="Rectangle 38"/>
          <p:cNvSpPr>
            <a:spLocks noChangeArrowheads="1"/>
          </p:cNvSpPr>
          <p:nvPr/>
        </p:nvSpPr>
        <p:spPr bwMode="auto">
          <a:xfrm>
            <a:off x="1031875" y="2357438"/>
            <a:ext cx="6848475" cy="769937"/>
          </a:xfrm>
          <a:prstGeom prst="rect">
            <a:avLst/>
          </a:prstGeom>
          <a:noFill/>
          <a:ln w="9525">
            <a:noFill/>
            <a:miter lim="800000"/>
            <a:headEnd/>
            <a:tailEnd/>
          </a:ln>
          <a:effectLst/>
        </p:spPr>
        <p:txBody>
          <a:bodyPr>
            <a:spAutoFit/>
          </a:bodyPr>
          <a:lstStyle/>
          <a:p>
            <a:pPr algn="ctr">
              <a:defRPr/>
            </a:pPr>
            <a:r>
              <a:rPr lang="en-US" sz="4400" dirty="0" smtClean="0">
                <a:solidFill>
                  <a:srgbClr val="003366"/>
                </a:solidFill>
                <a:effectLst>
                  <a:outerShdw blurRad="38100" dist="38100" dir="2700000" algn="tl">
                    <a:srgbClr val="C0C0C0"/>
                  </a:outerShdw>
                </a:effectLst>
                <a:latin typeface="Tahoma" pitchFamily="34" charset="0"/>
                <a:cs typeface="Tahoma" pitchFamily="34" charset="0"/>
              </a:rPr>
              <a:t>Inspired </a:t>
            </a:r>
            <a:r>
              <a:rPr lang="en-US" sz="4400" dirty="0" err="1" smtClean="0">
                <a:solidFill>
                  <a:srgbClr val="003366"/>
                </a:solidFill>
                <a:effectLst>
                  <a:outerShdw blurRad="38100" dist="38100" dir="2700000" algn="tl">
                    <a:srgbClr val="C0C0C0"/>
                  </a:outerShdw>
                </a:effectLst>
                <a:latin typeface="Tahoma" pitchFamily="34" charset="0"/>
                <a:cs typeface="Tahoma" pitchFamily="34" charset="0"/>
              </a:rPr>
              <a:t>XPress</a:t>
            </a:r>
            <a:endParaRPr lang="en-US" sz="4400" dirty="0">
              <a:solidFill>
                <a:srgbClr val="003366"/>
              </a:solidFill>
              <a:effectLst>
                <a:outerShdw blurRad="38100" dist="38100" dir="2700000" algn="tl">
                  <a:srgbClr val="C0C0C0"/>
                </a:outerShdw>
              </a:effectLst>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Rectangle 25"/>
          <p:cNvSpPr/>
          <p:nvPr/>
        </p:nvSpPr>
        <p:spPr bwMode="auto">
          <a:xfrm>
            <a:off x="131337" y="4572002"/>
            <a:ext cx="8881327" cy="1885815"/>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softEdge rad="127000"/>
          </a:effectLst>
        </p:spPr>
        <p:txBody>
          <a:bodyPr/>
          <a:lstStyle/>
          <a:p>
            <a:pPr>
              <a:defRPr/>
            </a:pPr>
            <a:endParaRPr lang="en-US"/>
          </a:p>
        </p:txBody>
      </p:sp>
      <p:sp>
        <p:nvSpPr>
          <p:cNvPr id="21" name="Rectangle 20"/>
          <p:cNvSpPr/>
          <p:nvPr/>
        </p:nvSpPr>
        <p:spPr bwMode="auto">
          <a:xfrm>
            <a:off x="131337" y="2703491"/>
            <a:ext cx="8881327" cy="1885815"/>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softEdge rad="127000"/>
          </a:effectLst>
        </p:spPr>
        <p:txBody>
          <a:bodyPr/>
          <a:lstStyle/>
          <a:p>
            <a:pPr>
              <a:defRPr/>
            </a:pPr>
            <a:endParaRPr lang="en-US"/>
          </a:p>
        </p:txBody>
      </p:sp>
      <p:sp>
        <p:nvSpPr>
          <p:cNvPr id="22" name="Rectangle 21"/>
          <p:cNvSpPr/>
          <p:nvPr/>
        </p:nvSpPr>
        <p:spPr bwMode="auto">
          <a:xfrm>
            <a:off x="131337" y="834981"/>
            <a:ext cx="8881327" cy="1885815"/>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softEdge rad="127000"/>
          </a:effectLst>
        </p:spPr>
        <p:txBody>
          <a:bodyPr/>
          <a:lstStyle/>
          <a:p>
            <a:pPr>
              <a:defRPr/>
            </a:pPr>
            <a:endParaRPr lang="en-US"/>
          </a:p>
        </p:txBody>
      </p:sp>
      <p:sp>
        <p:nvSpPr>
          <p:cNvPr id="25" name="Rectangle 24"/>
          <p:cNvSpPr/>
          <p:nvPr/>
        </p:nvSpPr>
        <p:spPr bwMode="auto">
          <a:xfrm>
            <a:off x="7829550" y="95250"/>
            <a:ext cx="1171575" cy="5810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sp>
        <p:nvSpPr>
          <p:cNvPr id="2480130" name="Rectangle 2"/>
          <p:cNvSpPr>
            <a:spLocks noGrp="1" noChangeArrowheads="1"/>
          </p:cNvSpPr>
          <p:nvPr>
            <p:ph type="title"/>
          </p:nvPr>
        </p:nvSpPr>
        <p:spPr>
          <a:xfrm>
            <a:off x="152400" y="0"/>
            <a:ext cx="7696200" cy="762000"/>
          </a:xfrm>
        </p:spPr>
        <p:txBody>
          <a:bodyPr/>
          <a:lstStyle/>
          <a:p>
            <a:pPr eaLnBrk="1" hangingPunct="1">
              <a:defRPr/>
            </a:pPr>
            <a:r>
              <a:rPr lang="en-US" dirty="0" smtClean="0"/>
              <a:t>AMX Inspired Signage </a:t>
            </a:r>
            <a:r>
              <a:rPr lang="ru-RU" dirty="0" smtClean="0"/>
              <a:t>Решения</a:t>
            </a:r>
            <a:endParaRPr lang="en-US" dirty="0" smtClean="0"/>
          </a:p>
        </p:txBody>
      </p:sp>
      <p:pic>
        <p:nvPicPr>
          <p:cNvPr id="9232" name="Picture 16" descr="ISSigns-4.jpg"/>
          <p:cNvPicPr>
            <a:picLocks noChangeAspect="1"/>
          </p:cNvPicPr>
          <p:nvPr>
            <p:custDataLst>
              <p:tags r:id="rId2"/>
            </p:custDataLst>
          </p:nvPr>
        </p:nvPicPr>
        <p:blipFill>
          <a:blip r:embed="rId8" cstate="print"/>
          <a:srcRect/>
          <a:stretch>
            <a:fillRect/>
          </a:stretch>
        </p:blipFill>
        <p:spPr bwMode="auto">
          <a:xfrm>
            <a:off x="448504" y="4919261"/>
            <a:ext cx="1988211" cy="11912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Rectangle 19"/>
          <p:cNvSpPr/>
          <p:nvPr/>
        </p:nvSpPr>
        <p:spPr>
          <a:xfrm>
            <a:off x="2855714" y="3034732"/>
            <a:ext cx="6233694" cy="1144929"/>
          </a:xfrm>
          <a:prstGeom prst="rect">
            <a:avLst/>
          </a:prstGeom>
        </p:spPr>
        <p:txBody>
          <a:bodyPr wrap="square">
            <a:spAutoFit/>
          </a:bodyPr>
          <a:lstStyle/>
          <a:p>
            <a:pPr marL="228600" indent="-228600" algn="l">
              <a:spcBef>
                <a:spcPct val="20000"/>
              </a:spcBef>
              <a:buSzPct val="80000"/>
              <a:defRPr/>
            </a:pPr>
            <a:r>
              <a:rPr lang="ru-RU" kern="0" dirty="0" smtClean="0">
                <a:latin typeface="Tahoma" pitchFamily="34" charset="0"/>
                <a:cs typeface="Tahoma" pitchFamily="34" charset="0"/>
              </a:rPr>
              <a:t>Комплексное предложение</a:t>
            </a:r>
            <a:endParaRPr lang="en-US" kern="0" dirty="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smtClean="0">
                <a:latin typeface="Tahoma" pitchFamily="34" charset="0"/>
                <a:cs typeface="Tahoma" pitchFamily="34" charset="0"/>
              </a:rPr>
              <a:t>Готовые шаблоны и расположения с анимацией</a:t>
            </a:r>
            <a:endParaRPr lang="en-US" sz="1400" kern="0" dirty="0" smtClean="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smtClean="0">
                <a:latin typeface="Tahoma" pitchFamily="34" charset="0"/>
                <a:cs typeface="Tahoma" pitchFamily="34" charset="0"/>
              </a:rPr>
              <a:t>Направленный на образование, рекламу и </a:t>
            </a:r>
            <a:r>
              <a:rPr lang="ru-RU" sz="1400" kern="0" dirty="0" err="1" smtClean="0">
                <a:latin typeface="Tahoma" pitchFamily="34" charset="0"/>
                <a:cs typeface="Tahoma" pitchFamily="34" charset="0"/>
              </a:rPr>
              <a:t>корпоратив</a:t>
            </a:r>
            <a:endParaRPr lang="en-US" sz="1400" kern="0" dirty="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smtClean="0">
                <a:latin typeface="Tahoma" pitchFamily="34" charset="0"/>
                <a:cs typeface="Tahoma" pitchFamily="34" charset="0"/>
              </a:rPr>
              <a:t>Управляйте </a:t>
            </a:r>
            <a:r>
              <a:rPr lang="ru-RU" sz="1400" kern="0" dirty="0" err="1" smtClean="0">
                <a:latin typeface="Tahoma" pitchFamily="34" charset="0"/>
                <a:cs typeface="Tahoma" pitchFamily="34" charset="0"/>
              </a:rPr>
              <a:t>контентом</a:t>
            </a:r>
            <a:r>
              <a:rPr lang="ru-RU" sz="1400" kern="0" dirty="0" smtClean="0">
                <a:latin typeface="Tahoma" pitchFamily="34" charset="0"/>
                <a:cs typeface="Tahoma" pitchFamily="34" charset="0"/>
              </a:rPr>
              <a:t> в зависимости от задачи.  </a:t>
            </a:r>
            <a:endParaRPr lang="en-US" sz="1400" kern="0" dirty="0">
              <a:latin typeface="Tahoma" pitchFamily="34" charset="0"/>
              <a:cs typeface="Tahoma" pitchFamily="34" charset="0"/>
            </a:endParaRPr>
          </a:p>
        </p:txBody>
      </p:sp>
      <p:grpSp>
        <p:nvGrpSpPr>
          <p:cNvPr id="2" name="Group 22"/>
          <p:cNvGrpSpPr>
            <a:grpSpLocks noChangeAspect="1"/>
          </p:cNvGrpSpPr>
          <p:nvPr>
            <p:custDataLst>
              <p:tags r:id="rId3"/>
            </p:custDataLst>
          </p:nvPr>
        </p:nvGrpSpPr>
        <p:grpSpPr bwMode="auto">
          <a:xfrm>
            <a:off x="448504" y="3052038"/>
            <a:ext cx="1995461" cy="1188720"/>
            <a:chOff x="3185697" y="1347372"/>
            <a:chExt cx="1853028" cy="1853028"/>
          </a:xfrm>
          <a:effectLst>
            <a:outerShdw blurRad="50800" dist="38100" dir="2700000" algn="tl" rotWithShape="0">
              <a:prstClr val="black">
                <a:alpha val="40000"/>
              </a:prstClr>
            </a:outerShdw>
          </a:effectLst>
        </p:grpSpPr>
        <p:pic>
          <p:nvPicPr>
            <p:cNvPr id="9241" name="Picture 20" descr="inspired only logo.jpg"/>
            <p:cNvPicPr>
              <a:picLocks noChangeAspect="1"/>
            </p:cNvPicPr>
            <p:nvPr/>
          </p:nvPicPr>
          <p:blipFill>
            <a:blip r:embed="rId9" cstate="print"/>
            <a:srcRect/>
            <a:stretch>
              <a:fillRect/>
            </a:stretch>
          </p:blipFill>
          <p:spPr bwMode="auto">
            <a:xfrm>
              <a:off x="3185697" y="1347372"/>
              <a:ext cx="1853028" cy="1853028"/>
            </a:xfrm>
            <a:prstGeom prst="rect">
              <a:avLst/>
            </a:prstGeom>
            <a:noFill/>
            <a:ln w="9525">
              <a:noFill/>
              <a:miter lim="800000"/>
              <a:headEnd/>
              <a:tailEnd/>
            </a:ln>
          </p:spPr>
        </p:pic>
        <p:sp>
          <p:nvSpPr>
            <p:cNvPr id="9242" name="TextBox 21"/>
            <p:cNvSpPr txBox="1">
              <a:spLocks noChangeArrowheads="1"/>
            </p:cNvSpPr>
            <p:nvPr/>
          </p:nvSpPr>
          <p:spPr bwMode="auto">
            <a:xfrm>
              <a:off x="3486483" y="2247913"/>
              <a:ext cx="1256634" cy="623709"/>
            </a:xfrm>
            <a:prstGeom prst="rect">
              <a:avLst/>
            </a:prstGeom>
            <a:noFill/>
            <a:ln w="9525">
              <a:noFill/>
              <a:miter lim="800000"/>
              <a:headEnd/>
              <a:tailEnd/>
            </a:ln>
          </p:spPr>
          <p:txBody>
            <a:bodyPr>
              <a:spAutoFit/>
            </a:bodyPr>
            <a:lstStyle/>
            <a:p>
              <a:pPr algn="ctr">
                <a:defRPr/>
              </a:pPr>
              <a:r>
                <a:rPr lang="en-US" sz="2000" spc="300" dirty="0" err="1" smtClean="0">
                  <a:solidFill>
                    <a:schemeClr val="bg1"/>
                  </a:solidFill>
                  <a:latin typeface="Arial Black" pitchFamily="34" charset="0"/>
                  <a:cs typeface="Arial" charset="0"/>
                </a:rPr>
                <a:t>XPert</a:t>
              </a:r>
              <a:endParaRPr lang="en-US" sz="2400" spc="300" dirty="0">
                <a:solidFill>
                  <a:schemeClr val="bg1"/>
                </a:solidFill>
                <a:latin typeface="Arial Black" pitchFamily="34" charset="0"/>
                <a:cs typeface="Arial" charset="0"/>
              </a:endParaRPr>
            </a:p>
          </p:txBody>
        </p:sp>
      </p:grpSp>
      <p:sp>
        <p:nvSpPr>
          <p:cNvPr id="24" name="Rectangle 23"/>
          <p:cNvSpPr/>
          <p:nvPr/>
        </p:nvSpPr>
        <p:spPr>
          <a:xfrm>
            <a:off x="2855715" y="4896811"/>
            <a:ext cx="4404894" cy="1144929"/>
          </a:xfrm>
          <a:prstGeom prst="rect">
            <a:avLst/>
          </a:prstGeom>
        </p:spPr>
        <p:txBody>
          <a:bodyPr wrap="square">
            <a:spAutoFit/>
          </a:bodyPr>
          <a:lstStyle/>
          <a:p>
            <a:pPr marL="228600" indent="-228600" algn="l">
              <a:spcBef>
                <a:spcPct val="20000"/>
              </a:spcBef>
              <a:buSzPct val="80000"/>
              <a:defRPr/>
            </a:pPr>
            <a:r>
              <a:rPr lang="ru-RU" kern="0" dirty="0" smtClean="0">
                <a:latin typeface="Tahoma" pitchFamily="34" charset="0"/>
                <a:cs typeface="Tahoma" pitchFamily="34" charset="0"/>
              </a:rPr>
              <a:t>Полное решение</a:t>
            </a:r>
            <a:endParaRPr lang="en-US" kern="0" dirty="0" smtClean="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smtClean="0">
                <a:latin typeface="Tahoma" pitchFamily="34" charset="0"/>
                <a:cs typeface="Tahoma" pitchFamily="34" charset="0"/>
              </a:rPr>
              <a:t>Решение с пользовательским дизайном</a:t>
            </a:r>
            <a:endParaRPr lang="en-US" sz="1400" kern="0" dirty="0" smtClean="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smtClean="0">
                <a:latin typeface="Tahoma" pitchFamily="34" charset="0"/>
                <a:cs typeface="Tahoma" pitchFamily="34" charset="0"/>
              </a:rPr>
              <a:t>Уникальная анимация</a:t>
            </a:r>
            <a:endParaRPr lang="en-US" sz="1400" kern="0" dirty="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smtClean="0">
                <a:latin typeface="Tahoma" pitchFamily="34" charset="0"/>
                <a:cs typeface="Tahoma" pitchFamily="34" charset="0"/>
              </a:rPr>
              <a:t>Продвинутая архитектура</a:t>
            </a:r>
            <a:endParaRPr lang="en-US" sz="1600" kern="0" dirty="0">
              <a:latin typeface="Tahoma" pitchFamily="34" charset="0"/>
              <a:cs typeface="Tahoma" pitchFamily="34" charset="0"/>
            </a:endParaRPr>
          </a:p>
        </p:txBody>
      </p:sp>
      <p:pic>
        <p:nvPicPr>
          <p:cNvPr id="6164" name="Picture 14" descr="AMXInspiredLogo.jpg"/>
          <p:cNvPicPr>
            <a:picLocks noChangeAspect="1"/>
          </p:cNvPicPr>
          <p:nvPr>
            <p:custDataLst>
              <p:tags r:id="rId4"/>
            </p:custDataLst>
          </p:nvPr>
        </p:nvPicPr>
        <p:blipFill>
          <a:blip r:embed="rId10" cstate="print">
            <a:clrChange>
              <a:clrFrom>
                <a:srgbClr val="FFFFFF"/>
              </a:clrFrom>
              <a:clrTo>
                <a:srgbClr val="FFFFFF">
                  <a:alpha val="0"/>
                </a:srgbClr>
              </a:clrTo>
            </a:clrChange>
          </a:blip>
          <a:srcRect t="29671" b="29671"/>
          <a:stretch>
            <a:fillRect/>
          </a:stretch>
        </p:blipFill>
        <p:spPr bwMode="auto">
          <a:xfrm>
            <a:off x="7905750" y="180975"/>
            <a:ext cx="1009650" cy="411163"/>
          </a:xfrm>
          <a:prstGeom prst="rect">
            <a:avLst/>
          </a:prstGeom>
          <a:noFill/>
          <a:ln w="9525">
            <a:noFill/>
            <a:miter lim="800000"/>
            <a:headEnd/>
            <a:tailEnd/>
          </a:ln>
        </p:spPr>
      </p:pic>
      <p:sp>
        <p:nvSpPr>
          <p:cNvPr id="32" name="Rectangle 31"/>
          <p:cNvSpPr/>
          <p:nvPr/>
        </p:nvSpPr>
        <p:spPr>
          <a:xfrm>
            <a:off x="2869360" y="1193517"/>
            <a:ext cx="5796968" cy="1144929"/>
          </a:xfrm>
          <a:prstGeom prst="rect">
            <a:avLst/>
          </a:prstGeom>
        </p:spPr>
        <p:txBody>
          <a:bodyPr wrap="square">
            <a:spAutoFit/>
          </a:bodyPr>
          <a:lstStyle/>
          <a:p>
            <a:pPr marL="228600" indent="-228600" algn="l">
              <a:spcBef>
                <a:spcPct val="20000"/>
              </a:spcBef>
              <a:buSzPct val="80000"/>
              <a:defRPr/>
            </a:pPr>
            <a:r>
              <a:rPr lang="ru-RU" kern="0" dirty="0" smtClean="0">
                <a:latin typeface="Tahoma" pitchFamily="34" charset="0"/>
                <a:cs typeface="Tahoma" pitchFamily="34" charset="0"/>
              </a:rPr>
              <a:t>Простой и многогранный</a:t>
            </a:r>
            <a:endParaRPr lang="en-US" kern="0" dirty="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err="1" smtClean="0">
                <a:latin typeface="Tahoma" pitchFamily="34" charset="0"/>
                <a:cs typeface="Tahoma" pitchFamily="34" charset="0"/>
              </a:rPr>
              <a:t>Всё-в-одном</a:t>
            </a:r>
            <a:r>
              <a:rPr lang="ru-RU" sz="1400" kern="0" dirty="0" smtClean="0">
                <a:latin typeface="Tahoma" pitchFamily="34" charset="0"/>
                <a:cs typeface="Tahoma" pitchFamily="34" charset="0"/>
              </a:rPr>
              <a:t> и интуитивный инструментарий</a:t>
            </a:r>
            <a:endParaRPr lang="en-US" sz="1400" kern="0" dirty="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err="1" smtClean="0">
                <a:latin typeface="Tahoma" pitchFamily="34" charset="0"/>
                <a:cs typeface="Tahoma" pitchFamily="34" charset="0"/>
              </a:rPr>
              <a:t>Легкосоздаваемые</a:t>
            </a:r>
            <a:r>
              <a:rPr lang="ru-RU" sz="1400" kern="0" dirty="0" smtClean="0">
                <a:latin typeface="Tahoma" pitchFamily="34" charset="0"/>
                <a:cs typeface="Tahoma" pitchFamily="34" charset="0"/>
              </a:rPr>
              <a:t> шаблоны и </a:t>
            </a:r>
            <a:r>
              <a:rPr lang="ru-RU" sz="1400" kern="0" dirty="0" err="1" smtClean="0">
                <a:latin typeface="Tahoma" pitchFamily="34" charset="0"/>
                <a:cs typeface="Tahoma" pitchFamily="34" charset="0"/>
              </a:rPr>
              <a:t>контент</a:t>
            </a:r>
            <a:endParaRPr lang="en-US" sz="1400" kern="0" dirty="0" smtClean="0">
              <a:latin typeface="Tahoma" pitchFamily="34" charset="0"/>
              <a:cs typeface="Tahoma" pitchFamily="34" charset="0"/>
            </a:endParaRPr>
          </a:p>
          <a:p>
            <a:pPr marL="177800" indent="-177800" algn="l">
              <a:spcBef>
                <a:spcPct val="20000"/>
              </a:spcBef>
              <a:buSzPct val="80000"/>
              <a:buFont typeface="Wingdings" pitchFamily="2" charset="2"/>
              <a:buChar char="§"/>
              <a:defRPr/>
            </a:pPr>
            <a:r>
              <a:rPr lang="ru-RU" sz="1400" kern="0" dirty="0" smtClean="0">
                <a:latin typeface="Tahoma" pitchFamily="34" charset="0"/>
                <a:cs typeface="Tahoma" pitchFamily="34" charset="0"/>
              </a:rPr>
              <a:t>Ультра компактный и экономически оправданный</a:t>
            </a:r>
            <a:endParaRPr lang="en-US" sz="1400" kern="0" dirty="0">
              <a:latin typeface="Tahoma" pitchFamily="34" charset="0"/>
              <a:cs typeface="Tahoma" pitchFamily="34" charset="0"/>
            </a:endParaRPr>
          </a:p>
        </p:txBody>
      </p:sp>
      <p:grpSp>
        <p:nvGrpSpPr>
          <p:cNvPr id="3" name="Group 35"/>
          <p:cNvGrpSpPr/>
          <p:nvPr>
            <p:custDataLst>
              <p:tags r:id="rId5"/>
            </p:custDataLst>
          </p:nvPr>
        </p:nvGrpSpPr>
        <p:grpSpPr>
          <a:xfrm>
            <a:off x="448504" y="1183528"/>
            <a:ext cx="1995461" cy="1188720"/>
            <a:chOff x="482358" y="1178216"/>
            <a:chExt cx="1995461" cy="1188720"/>
          </a:xfrm>
        </p:grpSpPr>
        <p:pic>
          <p:nvPicPr>
            <p:cNvPr id="34" name="Picture 20" descr="inspired only logo.jpg"/>
            <p:cNvPicPr>
              <a:picLocks noChangeAspect="1"/>
            </p:cNvPicPr>
            <p:nvPr/>
          </p:nvPicPr>
          <p:blipFill>
            <a:blip r:embed="rId9" cstate="print"/>
            <a:srcRect/>
            <a:stretch>
              <a:fillRect/>
            </a:stretch>
          </p:blipFill>
          <p:spPr bwMode="auto">
            <a:xfrm>
              <a:off x="482358" y="1178216"/>
              <a:ext cx="1995461" cy="1188720"/>
            </a:xfrm>
            <a:prstGeom prst="rect">
              <a:avLst/>
            </a:prstGeom>
            <a:noFill/>
            <a:ln w="9525">
              <a:noFill/>
              <a:miter lim="800000"/>
              <a:headEnd/>
              <a:tailEnd/>
            </a:ln>
          </p:spPr>
        </p:pic>
        <p:sp>
          <p:nvSpPr>
            <p:cNvPr id="35" name="TextBox 21"/>
            <p:cNvSpPr txBox="1">
              <a:spLocks noChangeArrowheads="1"/>
            </p:cNvSpPr>
            <p:nvPr/>
          </p:nvSpPr>
          <p:spPr bwMode="auto">
            <a:xfrm>
              <a:off x="769198" y="1755914"/>
              <a:ext cx="1421781" cy="400110"/>
            </a:xfrm>
            <a:prstGeom prst="rect">
              <a:avLst/>
            </a:prstGeom>
            <a:noFill/>
            <a:ln w="9525">
              <a:noFill/>
              <a:miter lim="800000"/>
              <a:headEnd/>
              <a:tailEnd/>
            </a:ln>
          </p:spPr>
          <p:txBody>
            <a:bodyPr wrap="square">
              <a:spAutoFit/>
            </a:bodyPr>
            <a:lstStyle/>
            <a:p>
              <a:pPr algn="ctr">
                <a:defRPr/>
              </a:pPr>
              <a:r>
                <a:rPr lang="en-US" sz="2000" spc="300" dirty="0" smtClean="0">
                  <a:solidFill>
                    <a:schemeClr val="bg1"/>
                  </a:solidFill>
                  <a:latin typeface="Arial Black" pitchFamily="34" charset="0"/>
                  <a:cs typeface="Arial" charset="0"/>
                </a:rPr>
                <a:t>XPress</a:t>
              </a:r>
              <a:endParaRPr lang="en-US" sz="2400" spc="300" dirty="0">
                <a:solidFill>
                  <a:schemeClr val="bg1"/>
                </a:solidFill>
                <a:latin typeface="Arial Black" pitchFamily="34" charset="0"/>
                <a:cs typeface="Arial"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32"/>
                                        </p:tgtEl>
                                        <p:attrNameLst>
                                          <p:attrName>style.visibility</p:attrName>
                                        </p:attrNameLst>
                                      </p:cBhvr>
                                      <p:to>
                                        <p:strVal val="visible"/>
                                      </p:to>
                                    </p:set>
                                    <p:animEffect transition="in" filter="dissolve">
                                      <p:cBhvr>
                                        <p:cTn id="17" dur="500"/>
                                        <p:tgtEl>
                                          <p:spTgt spid="9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22" grpId="0" animBg="1"/>
      <p:bldP spid="20" grpId="0"/>
      <p:bldP spid="24"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ru-RU" dirty="0" smtClean="0"/>
              <a:t>Что такое </a:t>
            </a:r>
            <a:r>
              <a:rPr lang="en-US" dirty="0" smtClean="0"/>
              <a:t>Inspired </a:t>
            </a:r>
            <a:r>
              <a:rPr lang="en-US" dirty="0" err="1" smtClean="0"/>
              <a:t>XPress</a:t>
            </a:r>
            <a:r>
              <a:rPr lang="en-US" dirty="0" smtClean="0"/>
              <a:t>?</a:t>
            </a:r>
          </a:p>
        </p:txBody>
      </p:sp>
      <p:sp>
        <p:nvSpPr>
          <p:cNvPr id="3" name="Content Placeholder 2"/>
          <p:cNvSpPr>
            <a:spLocks noGrp="1"/>
          </p:cNvSpPr>
          <p:nvPr>
            <p:ph idx="1"/>
          </p:nvPr>
        </p:nvSpPr>
        <p:spPr>
          <a:xfrm>
            <a:off x="228600" y="1041400"/>
            <a:ext cx="8763000" cy="5284788"/>
          </a:xfrm>
        </p:spPr>
        <p:txBody>
          <a:bodyPr/>
          <a:lstStyle/>
          <a:p>
            <a:pPr>
              <a:defRPr/>
            </a:pPr>
            <a:r>
              <a:rPr lang="en-US" dirty="0" smtClean="0"/>
              <a:t>Digital Signage</a:t>
            </a:r>
            <a:r>
              <a:rPr lang="ru-RU" dirty="0" smtClean="0"/>
              <a:t> для пользователей, которые</a:t>
            </a:r>
            <a:r>
              <a:rPr lang="en-US" dirty="0" smtClean="0"/>
              <a:t> </a:t>
            </a:r>
            <a:r>
              <a:rPr lang="ru-RU" dirty="0" smtClean="0"/>
              <a:t>хотят управлять всеми аспектами </a:t>
            </a:r>
            <a:r>
              <a:rPr lang="ru-RU" dirty="0" err="1" smtClean="0"/>
              <a:t>контента</a:t>
            </a:r>
            <a:r>
              <a:rPr lang="ru-RU" dirty="0" smtClean="0"/>
              <a:t>, включая его создание</a:t>
            </a:r>
            <a:endParaRPr lang="en-US" sz="1000" dirty="0" smtClean="0"/>
          </a:p>
          <a:p>
            <a:pPr>
              <a:defRPr/>
            </a:pPr>
            <a:r>
              <a:rPr lang="ru-RU" dirty="0" err="1" smtClean="0"/>
              <a:t>Всё-в-одном</a:t>
            </a:r>
            <a:endParaRPr lang="en-US" dirty="0" smtClean="0"/>
          </a:p>
          <a:p>
            <a:pPr lvl="1">
              <a:defRPr/>
            </a:pPr>
            <a:r>
              <a:rPr lang="ru-RU" dirty="0" smtClean="0">
                <a:ea typeface="+mn-ea"/>
                <a:cs typeface="+mn-cs"/>
              </a:rPr>
              <a:t>Создавать шаблоны</a:t>
            </a:r>
            <a:endParaRPr lang="en-US" dirty="0" smtClean="0">
              <a:ea typeface="+mn-ea"/>
              <a:cs typeface="+mn-cs"/>
            </a:endParaRPr>
          </a:p>
          <a:p>
            <a:pPr lvl="1">
              <a:defRPr/>
            </a:pPr>
            <a:r>
              <a:rPr lang="ru-RU" dirty="0" smtClean="0">
                <a:ea typeface="+mn-ea"/>
                <a:cs typeface="+mn-cs"/>
              </a:rPr>
              <a:t>Создавать </a:t>
            </a:r>
            <a:r>
              <a:rPr lang="ru-RU" dirty="0" err="1" smtClean="0">
                <a:ea typeface="+mn-ea"/>
                <a:cs typeface="+mn-cs"/>
              </a:rPr>
              <a:t>контент</a:t>
            </a:r>
            <a:endParaRPr lang="en-US" dirty="0" smtClean="0">
              <a:ea typeface="+mn-ea"/>
              <a:cs typeface="+mn-cs"/>
            </a:endParaRPr>
          </a:p>
          <a:p>
            <a:pPr lvl="1">
              <a:defRPr/>
            </a:pPr>
            <a:r>
              <a:rPr lang="ru-RU" dirty="0" smtClean="0">
                <a:ea typeface="+mn-ea"/>
                <a:cs typeface="+mn-cs"/>
              </a:rPr>
              <a:t>Публиковать </a:t>
            </a:r>
            <a:r>
              <a:rPr lang="ru-RU" dirty="0" err="1" smtClean="0">
                <a:ea typeface="+mn-ea"/>
                <a:cs typeface="+mn-cs"/>
              </a:rPr>
              <a:t>контент</a:t>
            </a:r>
            <a:r>
              <a:rPr lang="en-US" dirty="0" smtClean="0">
                <a:ea typeface="+mn-ea"/>
                <a:cs typeface="+mn-cs"/>
              </a:rPr>
              <a:t> </a:t>
            </a:r>
          </a:p>
          <a:p>
            <a:pPr>
              <a:defRPr/>
            </a:pPr>
            <a:endParaRPr lang="en-US" sz="1000" dirty="0" smtClean="0"/>
          </a:p>
          <a:p>
            <a:pPr>
              <a:defRPr/>
            </a:pPr>
            <a:r>
              <a:rPr lang="ru-RU" dirty="0" smtClean="0"/>
              <a:t>Ультра компактный</a:t>
            </a:r>
            <a:endParaRPr lang="en-US" dirty="0" smtClean="0"/>
          </a:p>
          <a:p>
            <a:pPr lvl="1">
              <a:defRPr/>
            </a:pPr>
            <a:r>
              <a:rPr lang="ru-RU" dirty="0" smtClean="0"/>
              <a:t>Устанавливается везде</a:t>
            </a:r>
            <a:endParaRPr lang="en-US" sz="1000" dirty="0" smtClean="0"/>
          </a:p>
          <a:p>
            <a:pPr>
              <a:defRPr/>
            </a:pPr>
            <a:r>
              <a:rPr lang="ru-RU" dirty="0" smtClean="0"/>
              <a:t>Гибкий дизайн </a:t>
            </a:r>
            <a:r>
              <a:rPr lang="ru-RU" dirty="0" err="1" smtClean="0"/>
              <a:t>контента</a:t>
            </a:r>
            <a:r>
              <a:rPr lang="en-US" dirty="0" err="1" smtClean="0"/>
              <a:t>ent</a:t>
            </a:r>
            <a:r>
              <a:rPr lang="en-US" dirty="0" smtClean="0"/>
              <a:t> Design</a:t>
            </a:r>
          </a:p>
          <a:p>
            <a:pPr>
              <a:defRPr/>
            </a:pPr>
            <a:endParaRPr lang="en-US" dirty="0" smtClean="0"/>
          </a:p>
        </p:txBody>
      </p:sp>
      <p:pic>
        <p:nvPicPr>
          <p:cNvPr id="16" name="Picture 5"/>
          <p:cNvPicPr>
            <a:picLocks noChangeAspect="1" noChangeArrowheads="1"/>
          </p:cNvPicPr>
          <p:nvPr>
            <p:custDataLst>
              <p:tags r:id="rId2"/>
            </p:custDataLst>
          </p:nvPr>
        </p:nvPicPr>
        <p:blipFill>
          <a:blip r:embed="rId5" cstate="print"/>
          <a:srcRect/>
          <a:stretch>
            <a:fillRect/>
          </a:stretch>
        </p:blipFill>
        <p:spPr bwMode="auto">
          <a:xfrm>
            <a:off x="4649788" y="2070100"/>
            <a:ext cx="4405312" cy="4191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371600" y="3490913"/>
            <a:ext cx="6083300" cy="2509837"/>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dirty="0" smtClean="0"/>
              <a:t>Inspired </a:t>
            </a:r>
            <a:r>
              <a:rPr lang="en-US" dirty="0" err="1" smtClean="0"/>
              <a:t>XPress</a:t>
            </a:r>
            <a:r>
              <a:rPr lang="en-US" dirty="0" smtClean="0"/>
              <a:t> Player</a:t>
            </a:r>
            <a:endParaRPr lang="en-US" dirty="0"/>
          </a:p>
        </p:txBody>
      </p:sp>
      <p:cxnSp>
        <p:nvCxnSpPr>
          <p:cNvPr id="26" name="Straight Arrow Connector 25"/>
          <p:cNvCxnSpPr/>
          <p:nvPr/>
        </p:nvCxnSpPr>
        <p:spPr bwMode="auto">
          <a:xfrm>
            <a:off x="6388100" y="3657600"/>
            <a:ext cx="1028700" cy="520700"/>
          </a:xfrm>
          <a:prstGeom prst="straightConnector1">
            <a:avLst/>
          </a:prstGeom>
          <a:ln w="38100">
            <a:solidFill>
              <a:srgbClr val="004992"/>
            </a:solidFill>
            <a:headEnd type="arrow"/>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bwMode="auto">
          <a:xfrm rot="5400000">
            <a:off x="627063" y="4705350"/>
            <a:ext cx="1284288" cy="1587"/>
          </a:xfrm>
          <a:prstGeom prst="straightConnector1">
            <a:avLst/>
          </a:prstGeom>
          <a:ln w="38100">
            <a:solidFill>
              <a:srgbClr val="004992"/>
            </a:solidFill>
            <a:headEnd type="arrow"/>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bwMode="auto">
          <a:xfrm rot="10800000" flipV="1">
            <a:off x="1409700" y="3568700"/>
            <a:ext cx="4699000" cy="431800"/>
          </a:xfrm>
          <a:prstGeom prst="straightConnector1">
            <a:avLst/>
          </a:prstGeom>
          <a:ln w="38100">
            <a:solidFill>
              <a:srgbClr val="004992"/>
            </a:solidFill>
            <a:headEnd type="arrow"/>
            <a:tailEnd type="arrow"/>
          </a:ln>
        </p:spPr>
        <p:style>
          <a:lnRef idx="3">
            <a:schemeClr val="accent5"/>
          </a:lnRef>
          <a:fillRef idx="0">
            <a:schemeClr val="accent5"/>
          </a:fillRef>
          <a:effectRef idx="2">
            <a:schemeClr val="accent5"/>
          </a:effectRef>
          <a:fontRef idx="minor">
            <a:schemeClr val="tx1"/>
          </a:fontRef>
        </p:style>
      </p:cxnSp>
      <p:sp>
        <p:nvSpPr>
          <p:cNvPr id="43" name="Rectangle 3"/>
          <p:cNvSpPr txBox="1">
            <a:spLocks noChangeArrowheads="1"/>
          </p:cNvSpPr>
          <p:nvPr/>
        </p:nvSpPr>
        <p:spPr bwMode="auto">
          <a:xfrm>
            <a:off x="177800" y="925513"/>
            <a:ext cx="8763000" cy="5411787"/>
          </a:xfrm>
          <a:prstGeom prst="rect">
            <a:avLst/>
          </a:prstGeom>
          <a:noFill/>
          <a:ln w="9525">
            <a:noFill/>
            <a:miter lim="800000"/>
            <a:headEnd/>
            <a:tailEnd/>
          </a:ln>
        </p:spPr>
        <p:txBody>
          <a:bodyPr/>
          <a:lstStyle/>
          <a:p>
            <a:pPr marL="342900" indent="-342900" algn="l">
              <a:spcBef>
                <a:spcPct val="20000"/>
              </a:spcBef>
              <a:buFontTx/>
              <a:buChar char="•"/>
              <a:defRPr/>
            </a:pPr>
            <a:r>
              <a:rPr lang="ru-RU" sz="2800" b="0" kern="0" dirty="0" smtClean="0">
                <a:latin typeface="+mn-lt"/>
              </a:rPr>
              <a:t>Характеристики</a:t>
            </a:r>
            <a:r>
              <a:rPr lang="en-US" sz="2800" b="0" kern="0" dirty="0" smtClean="0">
                <a:latin typeface="+mn-lt"/>
              </a:rPr>
              <a:t>:</a:t>
            </a:r>
            <a:endParaRPr lang="en-US" sz="2800" b="0" kern="0" dirty="0">
              <a:latin typeface="+mn-lt"/>
            </a:endParaRPr>
          </a:p>
          <a:p>
            <a:pPr marL="800100" lvl="1" indent="-342900" algn="l">
              <a:spcBef>
                <a:spcPct val="20000"/>
              </a:spcBef>
              <a:buFontTx/>
              <a:buChar char="–"/>
              <a:defRPr/>
            </a:pPr>
            <a:r>
              <a:rPr lang="ru-RU" sz="2000" b="0" kern="0" dirty="0" smtClean="0">
                <a:latin typeface="+mn-lt"/>
              </a:rPr>
              <a:t>Вес</a:t>
            </a:r>
            <a:r>
              <a:rPr lang="en-US" sz="2000" b="0" kern="0" dirty="0" smtClean="0">
                <a:latin typeface="+mn-lt"/>
              </a:rPr>
              <a:t>: </a:t>
            </a:r>
            <a:r>
              <a:rPr lang="ru-RU" sz="2000" b="0" kern="0" dirty="0" smtClean="0">
                <a:latin typeface="+mn-lt"/>
              </a:rPr>
              <a:t>2</a:t>
            </a:r>
            <a:r>
              <a:rPr lang="en-US" sz="2000" b="0" kern="0" dirty="0" smtClean="0">
                <a:latin typeface="+mn-lt"/>
              </a:rPr>
              <a:t>72</a:t>
            </a:r>
            <a:r>
              <a:rPr lang="ru-RU" sz="2000" b="0" kern="0" dirty="0" smtClean="0">
                <a:latin typeface="+mn-lt"/>
              </a:rPr>
              <a:t> грамм</a:t>
            </a:r>
            <a:endParaRPr lang="en-US" sz="2000" b="0" kern="0" dirty="0">
              <a:latin typeface="+mn-lt"/>
            </a:endParaRPr>
          </a:p>
          <a:p>
            <a:pPr marL="800100" lvl="1" indent="-342900" algn="l">
              <a:spcBef>
                <a:spcPct val="20000"/>
              </a:spcBef>
              <a:buFontTx/>
              <a:buChar char="–"/>
              <a:defRPr/>
            </a:pPr>
            <a:r>
              <a:rPr lang="ru-RU" sz="2000" b="0" kern="0" dirty="0" smtClean="0">
                <a:latin typeface="+mn-lt"/>
              </a:rPr>
              <a:t>Часы в реальном времени</a:t>
            </a:r>
            <a:endParaRPr lang="en-US" sz="2000" b="0" kern="0" dirty="0">
              <a:latin typeface="+mn-lt"/>
            </a:endParaRPr>
          </a:p>
          <a:p>
            <a:pPr marL="800100" lvl="1" indent="-342900" algn="l">
              <a:spcBef>
                <a:spcPct val="20000"/>
              </a:spcBef>
              <a:buFontTx/>
              <a:buChar char="–"/>
              <a:defRPr/>
            </a:pPr>
            <a:r>
              <a:rPr lang="ru-RU" sz="2000" b="0" kern="0" dirty="0" smtClean="0">
                <a:latin typeface="+mn-lt"/>
              </a:rPr>
              <a:t>Встроенная </a:t>
            </a:r>
            <a:r>
              <a:rPr lang="en-US" sz="2000" b="0" kern="0" dirty="0" smtClean="0">
                <a:latin typeface="+mn-lt"/>
              </a:rPr>
              <a:t>2GB </a:t>
            </a:r>
            <a:r>
              <a:rPr lang="ru-RU" sz="2000" b="0" kern="0" dirty="0" err="1" smtClean="0">
                <a:latin typeface="+mn-lt"/>
              </a:rPr>
              <a:t>флеш-память</a:t>
            </a:r>
            <a:endParaRPr lang="en-US" sz="2000" b="0" kern="0" dirty="0">
              <a:latin typeface="+mn-lt"/>
            </a:endParaRPr>
          </a:p>
          <a:p>
            <a:pPr marL="800100" lvl="1" indent="-342900" algn="l">
              <a:spcBef>
                <a:spcPct val="20000"/>
              </a:spcBef>
              <a:buFontTx/>
              <a:buChar char="–"/>
              <a:defRPr/>
            </a:pPr>
            <a:r>
              <a:rPr lang="ru-RU" sz="2000" b="0" kern="0" dirty="0" smtClean="0">
                <a:latin typeface="+mn-lt"/>
              </a:rPr>
              <a:t>Подключение «</a:t>
            </a:r>
            <a:r>
              <a:rPr lang="ru-RU" sz="2000" b="0" kern="0" dirty="0" err="1" smtClean="0">
                <a:latin typeface="+mn-lt"/>
              </a:rPr>
              <a:t>флешки</a:t>
            </a:r>
            <a:r>
              <a:rPr lang="ru-RU" sz="2000" b="0" kern="0" dirty="0" smtClean="0">
                <a:latin typeface="+mn-lt"/>
              </a:rPr>
              <a:t>» и внешнего жёсткого диска через </a:t>
            </a:r>
            <a:r>
              <a:rPr lang="en-US" sz="2000" b="0" kern="0" dirty="0" smtClean="0">
                <a:latin typeface="+mn-lt"/>
              </a:rPr>
              <a:t>USB</a:t>
            </a:r>
            <a:endParaRPr lang="en-US" sz="2000" b="0" kern="0" dirty="0">
              <a:latin typeface="+mn-lt"/>
            </a:endParaRPr>
          </a:p>
          <a:p>
            <a:pPr marL="800100" lvl="1" indent="-342900" algn="l">
              <a:spcBef>
                <a:spcPct val="20000"/>
              </a:spcBef>
              <a:defRPr/>
            </a:pPr>
            <a:endParaRPr lang="en-US" sz="2400" b="0" kern="0" dirty="0">
              <a:latin typeface="+mn-lt"/>
            </a:endParaRPr>
          </a:p>
        </p:txBody>
      </p:sp>
      <p:sp>
        <p:nvSpPr>
          <p:cNvPr id="15" name="PPTShape_5"/>
          <p:cNvSpPr txBox="1">
            <a:spLocks noGrp="1" noChangeArrowheads="1"/>
          </p:cNvSpPr>
          <p:nvPr>
            <p:ph idx="1"/>
          </p:nvPr>
        </p:nvSpPr>
        <p:spPr>
          <a:xfrm>
            <a:off x="6604000" y="5791200"/>
            <a:ext cx="2298700" cy="381000"/>
          </a:xfrm>
          <a:gradFill flip="none">
            <a:gsLst>
              <a:gs pos="0">
                <a:schemeClr val="accent1">
                  <a:lumMod val="75000"/>
                  <a:alpha val="0"/>
                </a:schemeClr>
              </a:gs>
              <a:gs pos="100000">
                <a:schemeClr val="accent1">
                  <a:lumMod val="50000"/>
                </a:schemeClr>
              </a:gs>
            </a:gsLst>
            <a:lin ang="2700000" scaled="1"/>
            <a:tileRect/>
          </a:gradFill>
          <a:ln cap="sq">
            <a:no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buFontTx/>
              <a:buNone/>
              <a:defRPr/>
            </a:pPr>
            <a:r>
              <a:rPr lang="en-US" sz="2000" dirty="0" smtClean="0">
                <a:solidFill>
                  <a:schemeClr val="tx1"/>
                </a:solidFill>
                <a:latin typeface="Arial" pitchFamily="34" charset="0"/>
                <a:cs typeface="Arial" pitchFamily="34" charset="0"/>
              </a:rPr>
              <a:t>IS-SPX-1000</a:t>
            </a:r>
            <a:endParaRPr lang="en-US" sz="2000" dirty="0">
              <a:solidFill>
                <a:schemeClr val="tx1"/>
              </a:solidFill>
              <a:latin typeface="Arial" pitchFamily="34" charset="0"/>
              <a:cs typeface="Arial" pitchFamily="34" charset="0"/>
            </a:endParaRPr>
          </a:p>
        </p:txBody>
      </p:sp>
      <p:sp>
        <p:nvSpPr>
          <p:cNvPr id="12" name="Text Box 19"/>
          <p:cNvSpPr txBox="1">
            <a:spLocks noChangeArrowheads="1"/>
          </p:cNvSpPr>
          <p:nvPr/>
        </p:nvSpPr>
        <p:spPr bwMode="auto">
          <a:xfrm>
            <a:off x="0" y="4495799"/>
            <a:ext cx="1257300" cy="369332"/>
          </a:xfrm>
          <a:prstGeom prst="rect">
            <a:avLst/>
          </a:prstGeom>
          <a:noFill/>
          <a:ln w="9525">
            <a:noFill/>
            <a:miter lim="800000"/>
            <a:headEnd/>
            <a:tailEnd/>
          </a:ln>
        </p:spPr>
        <p:txBody>
          <a:bodyPr wrap="square">
            <a:spAutoFit/>
          </a:bodyPr>
          <a:lstStyle/>
          <a:p>
            <a:pPr>
              <a:spcBef>
                <a:spcPts val="0"/>
              </a:spcBef>
            </a:pPr>
            <a:r>
              <a:rPr lang="en-US" dirty="0" smtClean="0">
                <a:solidFill>
                  <a:srgbClr val="3333FF"/>
                </a:solidFill>
              </a:rPr>
              <a:t>25.4mm</a:t>
            </a:r>
            <a:endParaRPr lang="en-US" dirty="0">
              <a:solidFill>
                <a:srgbClr val="3333FF"/>
              </a:solidFill>
            </a:endParaRPr>
          </a:p>
        </p:txBody>
      </p:sp>
      <p:sp>
        <p:nvSpPr>
          <p:cNvPr id="13" name="PPTShape_0"/>
          <p:cNvSpPr txBox="1">
            <a:spLocks noChangeArrowheads="1"/>
          </p:cNvSpPr>
          <p:nvPr/>
        </p:nvSpPr>
        <p:spPr bwMode="auto">
          <a:xfrm>
            <a:off x="2960686" y="3063874"/>
            <a:ext cx="1725613" cy="369332"/>
          </a:xfrm>
          <a:prstGeom prst="rect">
            <a:avLst/>
          </a:prstGeom>
          <a:noFill/>
          <a:ln w="9525">
            <a:noFill/>
            <a:miter lim="800000"/>
            <a:headEnd/>
            <a:tailEnd/>
          </a:ln>
        </p:spPr>
        <p:txBody>
          <a:bodyPr wrap="square">
            <a:spAutoFit/>
          </a:bodyPr>
          <a:lstStyle/>
          <a:p>
            <a:pPr algn="ctr">
              <a:spcBef>
                <a:spcPts val="0"/>
              </a:spcBef>
            </a:pPr>
            <a:r>
              <a:rPr lang="en-US" dirty="0" smtClean="0">
                <a:solidFill>
                  <a:srgbClr val="3333FF"/>
                </a:solidFill>
              </a:rPr>
              <a:t>158.75mm</a:t>
            </a:r>
            <a:endParaRPr lang="en-US" dirty="0">
              <a:solidFill>
                <a:srgbClr val="3333FF"/>
              </a:solidFill>
            </a:endParaRPr>
          </a:p>
        </p:txBody>
      </p:sp>
      <p:sp>
        <p:nvSpPr>
          <p:cNvPr id="17" name="PPTShape_1"/>
          <p:cNvSpPr txBox="1">
            <a:spLocks noChangeArrowheads="1"/>
          </p:cNvSpPr>
          <p:nvPr/>
        </p:nvSpPr>
        <p:spPr bwMode="auto">
          <a:xfrm>
            <a:off x="6972300" y="3408363"/>
            <a:ext cx="1422400" cy="369332"/>
          </a:xfrm>
          <a:prstGeom prst="rect">
            <a:avLst/>
          </a:prstGeom>
          <a:noFill/>
          <a:ln w="9525">
            <a:noFill/>
            <a:miter lim="800000"/>
            <a:headEnd/>
            <a:tailEnd/>
          </a:ln>
        </p:spPr>
        <p:txBody>
          <a:bodyPr wrap="square">
            <a:spAutoFit/>
          </a:bodyPr>
          <a:lstStyle/>
          <a:p>
            <a:pPr algn="l">
              <a:spcBef>
                <a:spcPts val="0"/>
              </a:spcBef>
            </a:pPr>
            <a:r>
              <a:rPr lang="en-US" dirty="0" smtClean="0">
                <a:solidFill>
                  <a:srgbClr val="3333FF"/>
                </a:solidFill>
              </a:rPr>
              <a:t> 82.80mm</a:t>
            </a:r>
            <a:endParaRPr lang="en-US" dirty="0">
              <a:solidFill>
                <a:srgbClr val="3333FF"/>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2500"/>
                            </p:stCondLst>
                            <p:childTnLst>
                              <p:par>
                                <p:cTn id="21" presetID="53"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Effect transition="in" filter="fade">
                                      <p:cBhvr>
                                        <p:cTn id="25" dur="1000"/>
                                        <p:tgtEl>
                                          <p:spTgt spid="14"/>
                                        </p:tgtEl>
                                      </p:cBhvr>
                                    </p:animEffect>
                                  </p:childTnLst>
                                </p:cTn>
                              </p:par>
                            </p:childTnLst>
                          </p:cTn>
                        </p:par>
                        <p:par>
                          <p:cTn id="26" fill="hold">
                            <p:stCondLst>
                              <p:cond delay="3500"/>
                            </p:stCondLst>
                            <p:childTnLst>
                              <p:par>
                                <p:cTn id="27" presetID="53"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childTnLst>
                          </p:cTn>
                        </p:par>
                        <p:par>
                          <p:cTn id="32" fill="hold">
                            <p:stCondLst>
                              <p:cond delay="4500"/>
                            </p:stCondLst>
                            <p:childTnLst>
                              <p:par>
                                <p:cTn id="33" presetID="53"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fltVal val="0"/>
                                          </p:val>
                                        </p:tav>
                                        <p:tav tm="100000">
                                          <p:val>
                                            <p:strVal val="#ppt_w"/>
                                          </p:val>
                                        </p:tav>
                                      </p:tavLst>
                                    </p:anim>
                                    <p:anim calcmode="lin" valueType="num">
                                      <p:cBhvr>
                                        <p:cTn id="36" dur="1000" fill="hold"/>
                                        <p:tgtEl>
                                          <p:spTgt spid="26"/>
                                        </p:tgtEl>
                                        <p:attrNameLst>
                                          <p:attrName>ppt_h</p:attrName>
                                        </p:attrNameLst>
                                      </p:cBhvr>
                                      <p:tavLst>
                                        <p:tav tm="0">
                                          <p:val>
                                            <p:fltVal val="0"/>
                                          </p:val>
                                        </p:tav>
                                        <p:tav tm="100000">
                                          <p:val>
                                            <p:strVal val="#ppt_h"/>
                                          </p:val>
                                        </p:tav>
                                      </p:tavLst>
                                    </p:anim>
                                    <p:animEffect transition="in" filter="fade">
                                      <p:cBhvr>
                                        <p:cTn id="37" dur="1000"/>
                                        <p:tgtEl>
                                          <p:spTgt spid="2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Effect transition="in" filter="fade">
                                      <p:cBhvr>
                                        <p:cTn id="43" dur="1000"/>
                                        <p:tgtEl>
                                          <p:spTgt spid="17"/>
                                        </p:tgtEl>
                                      </p:cBhvr>
                                    </p:animEffect>
                                  </p:childTnLst>
                                </p:cTn>
                              </p:par>
                            </p:childTnLst>
                          </p:cTn>
                        </p:par>
                        <p:par>
                          <p:cTn id="44" fill="hold">
                            <p:stCondLst>
                              <p:cond delay="6500"/>
                            </p:stCondLst>
                            <p:childTnLst>
                              <p:par>
                                <p:cTn id="45" presetID="53" presetClass="entr" presetSubtype="0" fill="hold"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 calcmode="lin" valueType="num">
                                      <p:cBhvr>
                                        <p:cTn id="47" dur="1000" fill="hold"/>
                                        <p:tgtEl>
                                          <p:spTgt spid="43">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43">
                                            <p:txEl>
                                              <p:pRg st="1" end="1"/>
                                            </p:txEl>
                                          </p:spTgt>
                                        </p:tgtEl>
                                        <p:attrNameLst>
                                          <p:attrName>ppt_h</p:attrName>
                                        </p:attrNameLst>
                                      </p:cBhvr>
                                      <p:tavLst>
                                        <p:tav tm="0">
                                          <p:val>
                                            <p:fltVal val="0"/>
                                          </p:val>
                                        </p:tav>
                                        <p:tav tm="100000">
                                          <p:val>
                                            <p:strVal val="#ppt_h"/>
                                          </p:val>
                                        </p:tav>
                                      </p:tavLst>
                                    </p:anim>
                                    <p:animEffect transition="in" filter="fade">
                                      <p:cBhvr>
                                        <p:cTn id="49" dur="1000"/>
                                        <p:tgtEl>
                                          <p:spTgt spid="43">
                                            <p:txEl>
                                              <p:pRg st="1" end="1"/>
                                            </p:txEl>
                                          </p:spTgt>
                                        </p:tgtEl>
                                      </p:cBhvr>
                                    </p:animEffect>
                                  </p:childTnLst>
                                </p:cTn>
                              </p:par>
                            </p:childTnLst>
                          </p:cTn>
                        </p:par>
                        <p:par>
                          <p:cTn id="50" fill="hold">
                            <p:stCondLst>
                              <p:cond delay="7500"/>
                            </p:stCondLst>
                            <p:childTnLst>
                              <p:par>
                                <p:cTn id="51" presetID="53" presetClass="entr" presetSubtype="0" fill="hold"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 calcmode="lin" valueType="num">
                                      <p:cBhvr>
                                        <p:cTn id="53" dur="1000" fill="hold"/>
                                        <p:tgtEl>
                                          <p:spTgt spid="43">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43">
                                            <p:txEl>
                                              <p:pRg st="2" end="2"/>
                                            </p:txEl>
                                          </p:spTgt>
                                        </p:tgtEl>
                                        <p:attrNameLst>
                                          <p:attrName>ppt_h</p:attrName>
                                        </p:attrNameLst>
                                      </p:cBhvr>
                                      <p:tavLst>
                                        <p:tav tm="0">
                                          <p:val>
                                            <p:fltVal val="0"/>
                                          </p:val>
                                        </p:tav>
                                        <p:tav tm="100000">
                                          <p:val>
                                            <p:strVal val="#ppt_h"/>
                                          </p:val>
                                        </p:tav>
                                      </p:tavLst>
                                    </p:anim>
                                    <p:animEffect transition="in" filter="fade">
                                      <p:cBhvr>
                                        <p:cTn id="55" dur="1000"/>
                                        <p:tgtEl>
                                          <p:spTgt spid="43">
                                            <p:txEl>
                                              <p:pRg st="2" end="2"/>
                                            </p:txEl>
                                          </p:spTgt>
                                        </p:tgtEl>
                                      </p:cBhvr>
                                    </p:animEffect>
                                  </p:childTnLst>
                                </p:cTn>
                              </p:par>
                            </p:childTnLst>
                          </p:cTn>
                        </p:par>
                        <p:par>
                          <p:cTn id="56" fill="hold">
                            <p:stCondLst>
                              <p:cond delay="8500"/>
                            </p:stCondLst>
                            <p:childTnLst>
                              <p:par>
                                <p:cTn id="57" presetID="53" presetClass="entr" presetSubtype="0" fill="hold" nodeType="afterEffect">
                                  <p:stCondLst>
                                    <p:cond delay="0"/>
                                  </p:stCondLst>
                                  <p:childTnLst>
                                    <p:set>
                                      <p:cBhvr>
                                        <p:cTn id="58" dur="1" fill="hold">
                                          <p:stCondLst>
                                            <p:cond delay="0"/>
                                          </p:stCondLst>
                                        </p:cTn>
                                        <p:tgtEl>
                                          <p:spTgt spid="43">
                                            <p:txEl>
                                              <p:pRg st="3" end="3"/>
                                            </p:txEl>
                                          </p:spTgt>
                                        </p:tgtEl>
                                        <p:attrNameLst>
                                          <p:attrName>style.visibility</p:attrName>
                                        </p:attrNameLst>
                                      </p:cBhvr>
                                      <p:to>
                                        <p:strVal val="visible"/>
                                      </p:to>
                                    </p:set>
                                    <p:anim calcmode="lin" valueType="num">
                                      <p:cBhvr>
                                        <p:cTn id="59" dur="1000" fill="hold"/>
                                        <p:tgtEl>
                                          <p:spTgt spid="43">
                                            <p:txEl>
                                              <p:pRg st="3" end="3"/>
                                            </p:txEl>
                                          </p:spTgt>
                                        </p:tgtEl>
                                        <p:attrNameLst>
                                          <p:attrName>ppt_w</p:attrName>
                                        </p:attrNameLst>
                                      </p:cBhvr>
                                      <p:tavLst>
                                        <p:tav tm="0">
                                          <p:val>
                                            <p:fltVal val="0"/>
                                          </p:val>
                                        </p:tav>
                                        <p:tav tm="100000">
                                          <p:val>
                                            <p:strVal val="#ppt_w"/>
                                          </p:val>
                                        </p:tav>
                                      </p:tavLst>
                                    </p:anim>
                                    <p:anim calcmode="lin" valueType="num">
                                      <p:cBhvr>
                                        <p:cTn id="60" dur="1000" fill="hold"/>
                                        <p:tgtEl>
                                          <p:spTgt spid="43">
                                            <p:txEl>
                                              <p:pRg st="3" end="3"/>
                                            </p:txEl>
                                          </p:spTgt>
                                        </p:tgtEl>
                                        <p:attrNameLst>
                                          <p:attrName>ppt_h</p:attrName>
                                        </p:attrNameLst>
                                      </p:cBhvr>
                                      <p:tavLst>
                                        <p:tav tm="0">
                                          <p:val>
                                            <p:fltVal val="0"/>
                                          </p:val>
                                        </p:tav>
                                        <p:tav tm="100000">
                                          <p:val>
                                            <p:strVal val="#ppt_h"/>
                                          </p:val>
                                        </p:tav>
                                      </p:tavLst>
                                    </p:anim>
                                    <p:animEffect transition="in" filter="fade">
                                      <p:cBhvr>
                                        <p:cTn id="61" dur="1000"/>
                                        <p:tgtEl>
                                          <p:spTgt spid="43">
                                            <p:txEl>
                                              <p:pRg st="3" end="3"/>
                                            </p:txEl>
                                          </p:spTgt>
                                        </p:tgtEl>
                                      </p:cBhvr>
                                    </p:animEffect>
                                  </p:childTnLst>
                                </p:cTn>
                              </p:par>
                            </p:childTnLst>
                          </p:cTn>
                        </p:par>
                        <p:par>
                          <p:cTn id="62" fill="hold">
                            <p:stCondLst>
                              <p:cond delay="9500"/>
                            </p:stCondLst>
                            <p:childTnLst>
                              <p:par>
                                <p:cTn id="63" presetID="53" presetClass="entr" presetSubtype="0" fill="hold" nodeType="afterEffect">
                                  <p:stCondLst>
                                    <p:cond delay="0"/>
                                  </p:stCondLst>
                                  <p:childTnLst>
                                    <p:set>
                                      <p:cBhvr>
                                        <p:cTn id="64" dur="1" fill="hold">
                                          <p:stCondLst>
                                            <p:cond delay="0"/>
                                          </p:stCondLst>
                                        </p:cTn>
                                        <p:tgtEl>
                                          <p:spTgt spid="43">
                                            <p:txEl>
                                              <p:pRg st="4" end="4"/>
                                            </p:txEl>
                                          </p:spTgt>
                                        </p:tgtEl>
                                        <p:attrNameLst>
                                          <p:attrName>style.visibility</p:attrName>
                                        </p:attrNameLst>
                                      </p:cBhvr>
                                      <p:to>
                                        <p:strVal val="visible"/>
                                      </p:to>
                                    </p:set>
                                    <p:anim calcmode="lin" valueType="num">
                                      <p:cBhvr>
                                        <p:cTn id="65" dur="1000" fill="hold"/>
                                        <p:tgtEl>
                                          <p:spTgt spid="43">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43">
                                            <p:txEl>
                                              <p:pRg st="4" end="4"/>
                                            </p:txEl>
                                          </p:spTgt>
                                        </p:tgtEl>
                                        <p:attrNameLst>
                                          <p:attrName>ppt_h</p:attrName>
                                        </p:attrNameLst>
                                      </p:cBhvr>
                                      <p:tavLst>
                                        <p:tav tm="0">
                                          <p:val>
                                            <p:fltVal val="0"/>
                                          </p:val>
                                        </p:tav>
                                        <p:tav tm="100000">
                                          <p:val>
                                            <p:strVal val="#ppt_h"/>
                                          </p:val>
                                        </p:tav>
                                      </p:tavLst>
                                    </p:anim>
                                    <p:animEffect transition="in" filter="fade">
                                      <p:cBhvr>
                                        <p:cTn id="67" dur="1000"/>
                                        <p:tgtEl>
                                          <p:spTgt spid="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Front Panel Components</a:t>
            </a:r>
            <a:endParaRPr lang="en-US" dirty="0"/>
          </a:p>
        </p:txBody>
      </p:sp>
      <p:pic>
        <p:nvPicPr>
          <p:cNvPr id="7171" name="Picture 4" descr="IS-SPX-1000_front.jpg"/>
          <p:cNvPicPr>
            <a:picLocks noChangeAspect="1"/>
          </p:cNvPicPr>
          <p:nvPr>
            <p:custDataLst>
              <p:tags r:id="rId2"/>
            </p:custDataLst>
          </p:nvPr>
        </p:nvPicPr>
        <p:blipFill>
          <a:blip r:embed="rId5" cstate="print"/>
          <a:srcRect/>
          <a:stretch>
            <a:fillRect/>
          </a:stretch>
        </p:blipFill>
        <p:spPr bwMode="auto">
          <a:xfrm>
            <a:off x="374650" y="3173413"/>
            <a:ext cx="8483600" cy="1277937"/>
          </a:xfrm>
          <a:prstGeom prst="rect">
            <a:avLst/>
          </a:prstGeom>
          <a:noFill/>
          <a:ln w="9525">
            <a:noFill/>
            <a:miter lim="800000"/>
            <a:headEnd/>
            <a:tailEnd/>
          </a:ln>
        </p:spPr>
      </p:pic>
      <p:sp>
        <p:nvSpPr>
          <p:cNvPr id="7" name="PPTShape_5"/>
          <p:cNvSpPr txBox="1">
            <a:spLocks noGrp="1" noChangeArrowheads="1"/>
          </p:cNvSpPr>
          <p:nvPr>
            <p:ph idx="1"/>
          </p:nvPr>
        </p:nvSpPr>
        <p:spPr>
          <a:xfrm>
            <a:off x="0" y="762000"/>
            <a:ext cx="9144000" cy="1231900"/>
          </a:xfrm>
          <a:gradFill>
            <a:gsLst>
              <a:gs pos="0">
                <a:schemeClr val="accent1">
                  <a:lumMod val="75000"/>
                  <a:alpha val="0"/>
                </a:schemeClr>
              </a:gs>
              <a:gs pos="100000">
                <a:schemeClr val="accent1">
                  <a:lumMod val="50000"/>
                </a:schemeClr>
              </a:gs>
            </a:gsLst>
          </a:gradFill>
          <a:ln cap="sq">
            <a:no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2000" dirty="0">
              <a:solidFill>
                <a:schemeClr val="tx1"/>
              </a:solidFill>
              <a:latin typeface="Arial" pitchFamily="34" charset="0"/>
              <a:cs typeface="Arial" pitchFamily="34" charset="0"/>
            </a:endParaRPr>
          </a:p>
        </p:txBody>
      </p:sp>
      <p:sp>
        <p:nvSpPr>
          <p:cNvPr id="15" name="PPTShape_2"/>
          <p:cNvSpPr>
            <a:spLocks noChangeArrowheads="1"/>
          </p:cNvSpPr>
          <p:nvPr/>
        </p:nvSpPr>
        <p:spPr bwMode="auto">
          <a:xfrm>
            <a:off x="3479800" y="4826000"/>
            <a:ext cx="1092200" cy="431800"/>
          </a:xfrm>
          <a:prstGeom prst="wedgeRoundRectCallout">
            <a:avLst>
              <a:gd name="adj1" fmla="val 52403"/>
              <a:gd name="adj2" fmla="val -165801"/>
              <a:gd name="adj3" fmla="val 16667"/>
            </a:avLst>
          </a:prstGeom>
          <a:solidFill>
            <a:schemeClr val="accent1"/>
          </a:solidFill>
          <a:ln w="9525" algn="ctr">
            <a:solidFill>
              <a:schemeClr val="tx1"/>
            </a:solidFill>
            <a:round/>
            <a:headEnd/>
            <a:tailEnd/>
          </a:ln>
        </p:spPr>
        <p:txBody>
          <a:bodyPr/>
          <a:lstStyle/>
          <a:p>
            <a:pPr algn="ctr"/>
            <a:r>
              <a:rPr lang="en-US" sz="1600" dirty="0"/>
              <a:t>Ethernet</a:t>
            </a:r>
          </a:p>
        </p:txBody>
      </p:sp>
      <p:sp>
        <p:nvSpPr>
          <p:cNvPr id="17" name="PPTShape_0"/>
          <p:cNvSpPr>
            <a:spLocks noChangeArrowheads="1"/>
          </p:cNvSpPr>
          <p:nvPr/>
        </p:nvSpPr>
        <p:spPr bwMode="auto">
          <a:xfrm>
            <a:off x="5143500" y="2641600"/>
            <a:ext cx="1092200" cy="431800"/>
          </a:xfrm>
          <a:prstGeom prst="wedgeRoundRectCallout">
            <a:avLst>
              <a:gd name="adj1" fmla="val -3407"/>
              <a:gd name="adj2" fmla="val 190079"/>
              <a:gd name="adj3" fmla="val 16667"/>
            </a:avLst>
          </a:prstGeom>
          <a:solidFill>
            <a:schemeClr val="accent1"/>
          </a:solidFill>
          <a:ln w="9525" algn="ctr">
            <a:solidFill>
              <a:schemeClr val="tx1"/>
            </a:solidFill>
            <a:round/>
            <a:headEnd/>
            <a:tailEnd/>
          </a:ln>
        </p:spPr>
        <p:txBody>
          <a:bodyPr/>
          <a:lstStyle/>
          <a:p>
            <a:pPr algn="ctr"/>
            <a:r>
              <a:rPr lang="en-US" sz="1600"/>
              <a:t>USB</a:t>
            </a:r>
          </a:p>
        </p:txBody>
      </p:sp>
      <p:sp>
        <p:nvSpPr>
          <p:cNvPr id="18" name="PPTShape_1"/>
          <p:cNvSpPr>
            <a:spLocks noChangeArrowheads="1"/>
          </p:cNvSpPr>
          <p:nvPr/>
        </p:nvSpPr>
        <p:spPr bwMode="auto">
          <a:xfrm>
            <a:off x="6235700" y="4826000"/>
            <a:ext cx="1092200" cy="431800"/>
          </a:xfrm>
          <a:prstGeom prst="wedgeRoundRectCallout">
            <a:avLst>
              <a:gd name="adj1" fmla="val -40616"/>
              <a:gd name="adj2" fmla="val -233449"/>
              <a:gd name="adj3" fmla="val 16667"/>
            </a:avLst>
          </a:prstGeom>
          <a:solidFill>
            <a:schemeClr val="accent1"/>
          </a:solidFill>
          <a:ln w="9525" algn="ctr">
            <a:solidFill>
              <a:schemeClr val="tx1"/>
            </a:solidFill>
            <a:round/>
            <a:headEnd/>
            <a:tailEnd/>
          </a:ln>
        </p:spPr>
        <p:txBody>
          <a:bodyPr/>
          <a:lstStyle/>
          <a:p>
            <a:pPr algn="ctr"/>
            <a:r>
              <a:rPr lang="en-US" sz="1600" dirty="0" smtClean="0"/>
              <a:t>Status</a:t>
            </a:r>
            <a:endParaRPr lang="en-US" sz="1600" dirty="0"/>
          </a:p>
        </p:txBody>
      </p:sp>
      <p:sp>
        <p:nvSpPr>
          <p:cNvPr id="19" name="PPTShape_3"/>
          <p:cNvSpPr>
            <a:spLocks noChangeArrowheads="1"/>
          </p:cNvSpPr>
          <p:nvPr/>
        </p:nvSpPr>
        <p:spPr bwMode="auto">
          <a:xfrm>
            <a:off x="6680200" y="2654300"/>
            <a:ext cx="1689100" cy="419100"/>
          </a:xfrm>
          <a:prstGeom prst="wedgeRoundRectCallout">
            <a:avLst>
              <a:gd name="adj1" fmla="val -45269"/>
              <a:gd name="adj2" fmla="val 201843"/>
              <a:gd name="adj3" fmla="val 16667"/>
            </a:avLst>
          </a:prstGeom>
          <a:solidFill>
            <a:schemeClr val="accent1"/>
          </a:solidFill>
          <a:ln w="9525" algn="ctr">
            <a:solidFill>
              <a:schemeClr val="tx1"/>
            </a:solidFill>
            <a:round/>
            <a:headEnd/>
            <a:tailEnd/>
          </a:ln>
        </p:spPr>
        <p:txBody>
          <a:bodyPr/>
          <a:lstStyle/>
          <a:p>
            <a:pPr algn="ctr"/>
            <a:r>
              <a:rPr lang="en-US" sz="1600" dirty="0" smtClean="0"/>
              <a:t>Power/ Reset</a:t>
            </a:r>
            <a:endParaRPr lang="en-US" sz="1600" dirty="0"/>
          </a:p>
        </p:txBody>
      </p:sp>
      <p:sp>
        <p:nvSpPr>
          <p:cNvPr id="9" name="PPTShape_4"/>
          <p:cNvSpPr>
            <a:spLocks noChangeArrowheads="1"/>
          </p:cNvSpPr>
          <p:nvPr/>
        </p:nvSpPr>
        <p:spPr bwMode="auto">
          <a:xfrm>
            <a:off x="1854200" y="2641600"/>
            <a:ext cx="1092200" cy="431800"/>
          </a:xfrm>
          <a:prstGeom prst="wedgeRoundRectCallout">
            <a:avLst>
              <a:gd name="adj1" fmla="val 117523"/>
              <a:gd name="adj2" fmla="val 243019"/>
              <a:gd name="adj3" fmla="val 16667"/>
            </a:avLst>
          </a:prstGeom>
          <a:solidFill>
            <a:schemeClr val="accent1"/>
          </a:solidFill>
          <a:ln w="9525" algn="ctr">
            <a:solidFill>
              <a:schemeClr val="tx1"/>
            </a:solidFill>
            <a:round/>
            <a:headEnd/>
            <a:tailEnd/>
          </a:ln>
        </p:spPr>
        <p:txBody>
          <a:bodyPr/>
          <a:lstStyle/>
          <a:p>
            <a:pPr algn="ctr"/>
            <a:r>
              <a:rPr lang="en-US" sz="1600"/>
              <a:t>RS232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Back Panel Components</a:t>
            </a:r>
            <a:endParaRPr lang="en-US" dirty="0"/>
          </a:p>
        </p:txBody>
      </p:sp>
      <p:sp>
        <p:nvSpPr>
          <p:cNvPr id="7" name="PPTShape_5"/>
          <p:cNvSpPr txBox="1">
            <a:spLocks noGrp="1" noChangeArrowheads="1"/>
          </p:cNvSpPr>
          <p:nvPr>
            <p:ph idx="1"/>
          </p:nvPr>
        </p:nvSpPr>
        <p:spPr>
          <a:xfrm>
            <a:off x="0" y="774700"/>
            <a:ext cx="9144000" cy="1219200"/>
          </a:xfrm>
          <a:gradFill>
            <a:gsLst>
              <a:gs pos="0">
                <a:schemeClr val="accent1">
                  <a:lumMod val="75000"/>
                  <a:alpha val="0"/>
                </a:schemeClr>
              </a:gs>
              <a:gs pos="100000">
                <a:schemeClr val="accent1">
                  <a:lumMod val="50000"/>
                </a:schemeClr>
              </a:gs>
            </a:gsLst>
          </a:gradFill>
          <a:ln cap="sq">
            <a:noFill/>
          </a:ln>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sz="2000" dirty="0">
              <a:solidFill>
                <a:schemeClr val="tx1"/>
              </a:solidFill>
              <a:latin typeface="Arial" pitchFamily="34" charset="0"/>
              <a:cs typeface="Arial" pitchFamily="34" charset="0"/>
            </a:endParaRPr>
          </a:p>
        </p:txBody>
      </p:sp>
      <p:pic>
        <p:nvPicPr>
          <p:cNvPr id="8196" name="Picture 3" descr="IS-SPX-1000_back.jpg"/>
          <p:cNvPicPr>
            <a:picLocks noChangeAspect="1"/>
          </p:cNvPicPr>
          <p:nvPr>
            <p:custDataLst>
              <p:tags r:id="rId2"/>
            </p:custDataLst>
          </p:nvPr>
        </p:nvPicPr>
        <p:blipFill>
          <a:blip r:embed="rId5" cstate="print"/>
          <a:srcRect/>
          <a:stretch>
            <a:fillRect/>
          </a:stretch>
        </p:blipFill>
        <p:spPr bwMode="auto">
          <a:xfrm>
            <a:off x="369888" y="3175000"/>
            <a:ext cx="8426450" cy="1284288"/>
          </a:xfrm>
          <a:prstGeom prst="rect">
            <a:avLst/>
          </a:prstGeom>
          <a:noFill/>
          <a:ln w="9525">
            <a:noFill/>
            <a:miter lim="800000"/>
            <a:headEnd/>
            <a:tailEnd/>
          </a:ln>
        </p:spPr>
      </p:pic>
      <p:sp>
        <p:nvSpPr>
          <p:cNvPr id="10" name="PPTShape_2"/>
          <p:cNvSpPr>
            <a:spLocks noChangeArrowheads="1"/>
          </p:cNvSpPr>
          <p:nvPr/>
        </p:nvSpPr>
        <p:spPr bwMode="auto">
          <a:xfrm>
            <a:off x="1409700" y="2590800"/>
            <a:ext cx="1308100" cy="431800"/>
          </a:xfrm>
          <a:prstGeom prst="wedgeRoundRectCallout">
            <a:avLst>
              <a:gd name="adj1" fmla="val 43102"/>
              <a:gd name="adj2" fmla="val 119491"/>
              <a:gd name="adj3" fmla="val 16667"/>
            </a:avLst>
          </a:prstGeom>
          <a:solidFill>
            <a:schemeClr val="accent1"/>
          </a:solidFill>
          <a:ln w="9525" algn="ctr">
            <a:solidFill>
              <a:schemeClr val="tx1"/>
            </a:solidFill>
            <a:round/>
            <a:headEnd/>
            <a:tailEnd/>
          </a:ln>
        </p:spPr>
        <p:txBody>
          <a:bodyPr/>
          <a:lstStyle/>
          <a:p>
            <a:pPr algn="ctr"/>
            <a:r>
              <a:rPr lang="en-US" sz="1600" dirty="0"/>
              <a:t>DC Power</a:t>
            </a:r>
          </a:p>
        </p:txBody>
      </p:sp>
      <p:sp>
        <p:nvSpPr>
          <p:cNvPr id="11" name="PPTShape_0"/>
          <p:cNvSpPr>
            <a:spLocks noChangeArrowheads="1"/>
          </p:cNvSpPr>
          <p:nvPr/>
        </p:nvSpPr>
        <p:spPr bwMode="auto">
          <a:xfrm>
            <a:off x="2400300" y="4572000"/>
            <a:ext cx="1308100" cy="431800"/>
          </a:xfrm>
          <a:prstGeom prst="wedgeRoundRectCallout">
            <a:avLst>
              <a:gd name="adj1" fmla="val 59611"/>
              <a:gd name="adj2" fmla="val -171690"/>
              <a:gd name="adj3" fmla="val 16667"/>
            </a:avLst>
          </a:prstGeom>
          <a:solidFill>
            <a:schemeClr val="accent1"/>
          </a:solidFill>
          <a:ln w="9525" algn="ctr">
            <a:solidFill>
              <a:schemeClr val="tx1"/>
            </a:solidFill>
            <a:round/>
            <a:headEnd/>
            <a:tailEnd/>
          </a:ln>
        </p:spPr>
        <p:txBody>
          <a:bodyPr/>
          <a:lstStyle/>
          <a:p>
            <a:pPr algn="ctr"/>
            <a:r>
              <a:rPr lang="en-US" sz="1600"/>
              <a:t>HDMI</a:t>
            </a:r>
          </a:p>
        </p:txBody>
      </p:sp>
      <p:sp>
        <p:nvSpPr>
          <p:cNvPr id="12" name="PPTShape_1"/>
          <p:cNvSpPr>
            <a:spLocks noChangeArrowheads="1"/>
          </p:cNvSpPr>
          <p:nvPr/>
        </p:nvSpPr>
        <p:spPr bwMode="auto">
          <a:xfrm>
            <a:off x="3924300" y="2590800"/>
            <a:ext cx="1308100" cy="431800"/>
          </a:xfrm>
          <a:prstGeom prst="wedgeRoundRectCallout">
            <a:avLst>
              <a:gd name="adj1" fmla="val 30481"/>
              <a:gd name="adj2" fmla="val 195958"/>
              <a:gd name="adj3" fmla="val 16667"/>
            </a:avLst>
          </a:prstGeom>
          <a:solidFill>
            <a:schemeClr val="accent1"/>
          </a:solidFill>
          <a:ln w="9525" algn="ctr">
            <a:solidFill>
              <a:schemeClr val="tx1"/>
            </a:solidFill>
            <a:round/>
            <a:headEnd/>
            <a:tailEnd/>
          </a:ln>
        </p:spPr>
        <p:txBody>
          <a:bodyPr/>
          <a:lstStyle/>
          <a:p>
            <a:pPr algn="ctr"/>
            <a:r>
              <a:rPr lang="en-US" sz="1600"/>
              <a:t>Audio Out</a:t>
            </a:r>
          </a:p>
        </p:txBody>
      </p:sp>
      <p:sp>
        <p:nvSpPr>
          <p:cNvPr id="14" name="PPTShape_3"/>
          <p:cNvSpPr>
            <a:spLocks noChangeArrowheads="1"/>
          </p:cNvSpPr>
          <p:nvPr/>
        </p:nvSpPr>
        <p:spPr bwMode="auto">
          <a:xfrm>
            <a:off x="5537200" y="4572000"/>
            <a:ext cx="1308100" cy="431800"/>
          </a:xfrm>
          <a:prstGeom prst="wedgeRoundRectCallout">
            <a:avLst>
              <a:gd name="adj1" fmla="val 20773"/>
              <a:gd name="adj2" fmla="val -165806"/>
              <a:gd name="adj3" fmla="val 16667"/>
            </a:avLst>
          </a:prstGeom>
          <a:solidFill>
            <a:schemeClr val="accent1"/>
          </a:solidFill>
          <a:ln w="9525" algn="ctr">
            <a:solidFill>
              <a:schemeClr val="tx1"/>
            </a:solidFill>
            <a:round/>
            <a:headEnd/>
            <a:tailEnd/>
          </a:ln>
        </p:spPr>
        <p:txBody>
          <a:bodyPr/>
          <a:lstStyle/>
          <a:p>
            <a:pPr algn="ctr"/>
            <a:r>
              <a:rPr lang="en-US" sz="1600"/>
              <a:t>Video Out</a:t>
            </a:r>
          </a:p>
        </p:txBody>
      </p:sp>
      <p:sp>
        <p:nvSpPr>
          <p:cNvPr id="13" name="PPTShape_4"/>
          <p:cNvSpPr>
            <a:spLocks noChangeArrowheads="1"/>
          </p:cNvSpPr>
          <p:nvPr/>
        </p:nvSpPr>
        <p:spPr bwMode="auto">
          <a:xfrm>
            <a:off x="279400" y="5219700"/>
            <a:ext cx="1308100" cy="990600"/>
          </a:xfrm>
          <a:prstGeom prst="wedgeRoundRectCallout">
            <a:avLst>
              <a:gd name="adj1" fmla="val 101355"/>
              <a:gd name="adj2" fmla="val -189710"/>
              <a:gd name="adj3" fmla="val 16667"/>
            </a:avLst>
          </a:prstGeom>
          <a:solidFill>
            <a:schemeClr val="accent1"/>
          </a:solidFill>
          <a:ln w="9525" algn="ctr">
            <a:solidFill>
              <a:schemeClr val="tx1"/>
            </a:solidFill>
            <a:round/>
            <a:headEnd/>
            <a:tailEnd/>
          </a:ln>
        </p:spPr>
        <p:txBody>
          <a:bodyPr/>
          <a:lstStyle/>
          <a:p>
            <a:pPr algn="ctr"/>
            <a:r>
              <a:rPr lang="en-US" sz="1600" dirty="0" smtClean="0"/>
              <a:t>AC Power cord provided</a:t>
            </a:r>
            <a:endParaRPr lang="en-US" sz="1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Простое </a:t>
            </a:r>
            <a:r>
              <a:rPr lang="en-US" dirty="0" smtClean="0"/>
              <a:t>Web</a:t>
            </a:r>
            <a:r>
              <a:rPr lang="ru-RU" dirty="0" smtClean="0"/>
              <a:t> конфигурирование</a:t>
            </a:r>
            <a:endParaRPr lang="en-US" dirty="0"/>
          </a:p>
        </p:txBody>
      </p:sp>
      <p:pic>
        <p:nvPicPr>
          <p:cNvPr id="9219" name="Picture 2"/>
          <p:cNvPicPr>
            <a:picLocks noGrp="1" noChangeAspect="1" noChangeArrowheads="1"/>
          </p:cNvPicPr>
          <p:nvPr>
            <p:ph idx="1"/>
            <p:custDataLst>
              <p:tags r:id="rId2"/>
            </p:custDataLst>
          </p:nvPr>
        </p:nvPicPr>
        <p:blipFill>
          <a:blip r:embed="rId5" cstate="print"/>
          <a:srcRect/>
          <a:stretch>
            <a:fillRect/>
          </a:stretch>
        </p:blipFill>
        <p:spPr>
          <a:xfrm>
            <a:off x="1365250" y="981075"/>
            <a:ext cx="6489700" cy="5278438"/>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animEffect transition="in" filter="fade">
                                      <p:cBhvr>
                                        <p:cTn id="9"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53"/>
          <p:cNvSpPr>
            <a:spLocks noChangeShapeType="1"/>
          </p:cNvSpPr>
          <p:nvPr/>
        </p:nvSpPr>
        <p:spPr bwMode="auto">
          <a:xfrm flipV="1">
            <a:off x="6535738" y="4127500"/>
            <a:ext cx="512762" cy="7938"/>
          </a:xfrm>
          <a:prstGeom prst="line">
            <a:avLst/>
          </a:prstGeom>
          <a:noFill/>
          <a:ln w="25400" cap="rnd">
            <a:solidFill>
              <a:srgbClr val="0000FF"/>
            </a:solidFill>
            <a:prstDash val="sysDot"/>
            <a:round/>
            <a:headEnd type="none" w="sm" len="sm"/>
            <a:tailEnd type="none" w="sm" len="sm"/>
          </a:ln>
        </p:spPr>
        <p:txBody>
          <a:bodyPr/>
          <a:lstStyle/>
          <a:p>
            <a:endParaRPr lang="en-US"/>
          </a:p>
        </p:txBody>
      </p:sp>
      <p:sp>
        <p:nvSpPr>
          <p:cNvPr id="10243" name="PPTShape_0"/>
          <p:cNvSpPr>
            <a:spLocks noChangeShapeType="1"/>
          </p:cNvSpPr>
          <p:nvPr/>
        </p:nvSpPr>
        <p:spPr bwMode="auto">
          <a:xfrm>
            <a:off x="6535738" y="2954338"/>
            <a:ext cx="550862" cy="4762"/>
          </a:xfrm>
          <a:prstGeom prst="line">
            <a:avLst/>
          </a:prstGeom>
          <a:noFill/>
          <a:ln w="25400" cap="rnd">
            <a:solidFill>
              <a:srgbClr val="0000FF"/>
            </a:solidFill>
            <a:prstDash val="sysDot"/>
            <a:round/>
            <a:headEnd type="none" w="sm" len="sm"/>
            <a:tailEnd type="none" w="sm" len="sm"/>
          </a:ln>
        </p:spPr>
        <p:txBody>
          <a:bodyPr/>
          <a:lstStyle/>
          <a:p>
            <a:endParaRPr lang="en-US"/>
          </a:p>
        </p:txBody>
      </p:sp>
      <p:pic>
        <p:nvPicPr>
          <p:cNvPr id="10244" name="Picture 36" descr="TV"/>
          <p:cNvPicPr>
            <a:picLocks noChangeAspect="1" noChangeArrowheads="1"/>
          </p:cNvPicPr>
          <p:nvPr>
            <p:custDataLst>
              <p:tags r:id="rId2"/>
            </p:custDataLst>
          </p:nvPr>
        </p:nvPicPr>
        <p:blipFill>
          <a:blip r:embed="rId23" cstate="print"/>
          <a:srcRect/>
          <a:stretch>
            <a:fillRect/>
          </a:stretch>
        </p:blipFill>
        <p:spPr bwMode="auto">
          <a:xfrm>
            <a:off x="7016750" y="2387600"/>
            <a:ext cx="1873250" cy="990600"/>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ru-RU" dirty="0" smtClean="0"/>
              <a:t>Как это работает?</a:t>
            </a:r>
            <a:endParaRPr lang="en-US" dirty="0"/>
          </a:p>
        </p:txBody>
      </p:sp>
      <p:pic>
        <p:nvPicPr>
          <p:cNvPr id="10246" name="Picture 4" descr="C:\Documents and Settings\rnoble\Local Settings\Temporary Internet Files\Content.IE5\GSY7O2UE\MCj04352400000[1].png"/>
          <p:cNvPicPr>
            <a:picLocks noChangeAspect="1" noChangeArrowheads="1"/>
          </p:cNvPicPr>
          <p:nvPr>
            <p:custDataLst>
              <p:tags r:id="rId3"/>
            </p:custDataLst>
          </p:nvPr>
        </p:nvPicPr>
        <p:blipFill>
          <a:blip r:embed="rId24" cstate="print"/>
          <a:srcRect/>
          <a:stretch>
            <a:fillRect/>
          </a:stretch>
        </p:blipFill>
        <p:spPr bwMode="auto">
          <a:xfrm>
            <a:off x="2849563" y="2921000"/>
            <a:ext cx="2074862" cy="2311400"/>
          </a:xfrm>
          <a:prstGeom prst="rect">
            <a:avLst/>
          </a:prstGeom>
          <a:noFill/>
          <a:ln w="9525">
            <a:noFill/>
            <a:miter lim="800000"/>
            <a:headEnd/>
            <a:tailEnd/>
          </a:ln>
        </p:spPr>
      </p:pic>
      <p:pic>
        <p:nvPicPr>
          <p:cNvPr id="10247" name="Picture 10" descr="C:\Documents and Settings\rnoble\Local Settings\Temporary Internet Files\Content.IE5\MDRH2DDX\MCj04352420000[1].png"/>
          <p:cNvPicPr>
            <a:picLocks noChangeAspect="1" noChangeArrowheads="1"/>
          </p:cNvPicPr>
          <p:nvPr>
            <p:custDataLst>
              <p:tags r:id="rId4"/>
            </p:custDataLst>
          </p:nvPr>
        </p:nvPicPr>
        <p:blipFill>
          <a:blip r:embed="rId25" cstate="print"/>
          <a:srcRect/>
          <a:stretch>
            <a:fillRect/>
          </a:stretch>
        </p:blipFill>
        <p:spPr bwMode="auto">
          <a:xfrm>
            <a:off x="1501775" y="3937000"/>
            <a:ext cx="560388" cy="1084263"/>
          </a:xfrm>
          <a:prstGeom prst="rect">
            <a:avLst/>
          </a:prstGeom>
          <a:noFill/>
          <a:ln w="9525">
            <a:noFill/>
            <a:miter lim="800000"/>
            <a:headEnd/>
            <a:tailEnd/>
          </a:ln>
        </p:spPr>
      </p:pic>
      <p:pic>
        <p:nvPicPr>
          <p:cNvPr id="10248" name="Picture 12" descr="C:\Documents and Settings\rnoble\Local Settings\Temporary Internet Files\Content.IE5\MDRH2DDX\MCj04247900000[1].wmf"/>
          <p:cNvPicPr>
            <a:picLocks noChangeAspect="1" noChangeArrowheads="1"/>
          </p:cNvPicPr>
          <p:nvPr>
            <p:custDataLst>
              <p:tags r:id="rId5"/>
            </p:custDataLst>
          </p:nvPr>
        </p:nvPicPr>
        <p:blipFill>
          <a:blip r:embed="rId26" cstate="print"/>
          <a:srcRect/>
          <a:stretch>
            <a:fillRect/>
          </a:stretch>
        </p:blipFill>
        <p:spPr bwMode="auto">
          <a:xfrm>
            <a:off x="2573338" y="5021263"/>
            <a:ext cx="760412" cy="776287"/>
          </a:xfrm>
          <a:prstGeom prst="rect">
            <a:avLst/>
          </a:prstGeom>
          <a:noFill/>
          <a:ln w="9525">
            <a:noFill/>
            <a:miter lim="800000"/>
            <a:headEnd/>
            <a:tailEnd/>
          </a:ln>
        </p:spPr>
      </p:pic>
      <p:pic>
        <p:nvPicPr>
          <p:cNvPr id="10249" name="Picture 14" descr="C:\Documents and Settings\rnoble\Local Settings\Temporary Internet Files\Content.IE5\U7IO1W6J\MPj04331830000[1].jpg"/>
          <p:cNvPicPr>
            <a:picLocks noChangeAspect="1" noChangeArrowheads="1"/>
          </p:cNvPicPr>
          <p:nvPr>
            <p:custDataLst>
              <p:tags r:id="rId6"/>
            </p:custDataLst>
          </p:nvPr>
        </p:nvPicPr>
        <p:blipFill>
          <a:blip r:embed="rId27" cstate="print"/>
          <a:srcRect/>
          <a:stretch>
            <a:fillRect/>
          </a:stretch>
        </p:blipFill>
        <p:spPr bwMode="auto">
          <a:xfrm>
            <a:off x="496888" y="1903413"/>
            <a:ext cx="1384300" cy="1279525"/>
          </a:xfrm>
          <a:prstGeom prst="rect">
            <a:avLst/>
          </a:prstGeom>
          <a:noFill/>
          <a:ln w="9525">
            <a:noFill/>
            <a:miter lim="800000"/>
            <a:headEnd/>
            <a:tailEnd/>
          </a:ln>
        </p:spPr>
      </p:pic>
      <p:pic>
        <p:nvPicPr>
          <p:cNvPr id="10250" name="Picture 16" descr="C:\Documents and Settings\rnoble\Local Settings\Temporary Internet Files\Content.IE5\2AUV1HWQ\MCj04315700000[1].png"/>
          <p:cNvPicPr>
            <a:picLocks noChangeAspect="1" noChangeArrowheads="1"/>
          </p:cNvPicPr>
          <p:nvPr>
            <p:custDataLst>
              <p:tags r:id="rId7"/>
            </p:custDataLst>
          </p:nvPr>
        </p:nvPicPr>
        <p:blipFill>
          <a:blip r:embed="rId28" cstate="print"/>
          <a:srcRect/>
          <a:stretch>
            <a:fillRect/>
          </a:stretch>
        </p:blipFill>
        <p:spPr bwMode="auto">
          <a:xfrm>
            <a:off x="4440238" y="1362075"/>
            <a:ext cx="1249362" cy="1230313"/>
          </a:xfrm>
          <a:prstGeom prst="rect">
            <a:avLst/>
          </a:prstGeom>
          <a:noFill/>
          <a:ln w="9525">
            <a:noFill/>
            <a:miter lim="800000"/>
            <a:headEnd/>
            <a:tailEnd/>
          </a:ln>
        </p:spPr>
      </p:pic>
      <p:pic>
        <p:nvPicPr>
          <p:cNvPr id="10251" name="Picture 17" descr="C:\Documents and Settings\rnoble\Local Settings\Temporary Internet Files\Content.IE5\GSY7O2UE\MCj03710640000[1].wmf"/>
          <p:cNvPicPr>
            <a:picLocks noChangeAspect="1" noChangeArrowheads="1"/>
          </p:cNvPicPr>
          <p:nvPr>
            <p:custDataLst>
              <p:tags r:id="rId8"/>
            </p:custDataLst>
          </p:nvPr>
        </p:nvPicPr>
        <p:blipFill>
          <a:blip r:embed="rId29" cstate="print"/>
          <a:srcRect/>
          <a:stretch>
            <a:fillRect/>
          </a:stretch>
        </p:blipFill>
        <p:spPr bwMode="auto">
          <a:xfrm>
            <a:off x="2087563" y="1836738"/>
            <a:ext cx="781050" cy="671512"/>
          </a:xfrm>
          <a:prstGeom prst="rect">
            <a:avLst/>
          </a:prstGeom>
          <a:noFill/>
          <a:ln w="9525">
            <a:noFill/>
            <a:miter lim="800000"/>
            <a:headEnd/>
            <a:tailEnd/>
          </a:ln>
        </p:spPr>
      </p:pic>
      <p:pic>
        <p:nvPicPr>
          <p:cNvPr id="10252" name="Picture 11" descr="C:\Documents and Settings\rnoble\Local Settings\Temporary Internet Files\Content.IE5\MDRH2DDX\MCj04247900000[1].wmf"/>
          <p:cNvPicPr>
            <a:picLocks noChangeAspect="1" noChangeArrowheads="1"/>
          </p:cNvPicPr>
          <p:nvPr>
            <p:custDataLst>
              <p:tags r:id="rId9"/>
            </p:custDataLst>
          </p:nvPr>
        </p:nvPicPr>
        <p:blipFill>
          <a:blip r:embed="rId26" cstate="print"/>
          <a:srcRect/>
          <a:stretch>
            <a:fillRect/>
          </a:stretch>
        </p:blipFill>
        <p:spPr bwMode="auto">
          <a:xfrm>
            <a:off x="4371975" y="4954588"/>
            <a:ext cx="760413" cy="774700"/>
          </a:xfrm>
          <a:prstGeom prst="rect">
            <a:avLst/>
          </a:prstGeom>
          <a:noFill/>
          <a:ln w="9525">
            <a:noFill/>
            <a:miter lim="800000"/>
            <a:headEnd/>
            <a:tailEnd/>
          </a:ln>
        </p:spPr>
      </p:pic>
      <p:pic>
        <p:nvPicPr>
          <p:cNvPr id="10253" name="Picture 21" descr="C:\Documents and Settings\rnoble\Local Settings\Temporary Internet Files\Content.IE5\PF4ZU32E\MCj04413390000[1].png"/>
          <p:cNvPicPr>
            <a:picLocks noChangeAspect="1" noChangeArrowheads="1"/>
          </p:cNvPicPr>
          <p:nvPr>
            <p:custDataLst>
              <p:tags r:id="rId10"/>
            </p:custDataLst>
          </p:nvPr>
        </p:nvPicPr>
        <p:blipFill>
          <a:blip r:embed="rId30" cstate="print"/>
          <a:srcRect/>
          <a:stretch>
            <a:fillRect/>
          </a:stretch>
        </p:blipFill>
        <p:spPr bwMode="auto">
          <a:xfrm>
            <a:off x="3403600" y="1293813"/>
            <a:ext cx="923925" cy="906462"/>
          </a:xfrm>
          <a:prstGeom prst="rect">
            <a:avLst/>
          </a:prstGeom>
          <a:noFill/>
          <a:ln w="9525">
            <a:noFill/>
            <a:miter lim="800000"/>
            <a:headEnd/>
            <a:tailEnd/>
          </a:ln>
        </p:spPr>
      </p:pic>
      <p:pic>
        <p:nvPicPr>
          <p:cNvPr id="10254" name="Picture 13" descr="IS-SPX-1000_anglefront.jpg"/>
          <p:cNvPicPr>
            <a:picLocks noChangeAspect="1"/>
          </p:cNvPicPr>
          <p:nvPr>
            <p:custDataLst>
              <p:tags r:id="rId11"/>
            </p:custDataLst>
          </p:nvPr>
        </p:nvPicPr>
        <p:blipFill>
          <a:blip r:embed="rId31" cstate="print"/>
          <a:srcRect/>
          <a:stretch>
            <a:fillRect/>
          </a:stretch>
        </p:blipFill>
        <p:spPr bwMode="auto">
          <a:xfrm>
            <a:off x="5270500" y="2784475"/>
            <a:ext cx="1285875" cy="395288"/>
          </a:xfrm>
          <a:prstGeom prst="rect">
            <a:avLst/>
          </a:prstGeom>
          <a:noFill/>
          <a:ln w="9525">
            <a:noFill/>
            <a:miter lim="800000"/>
            <a:headEnd/>
            <a:tailEnd/>
          </a:ln>
        </p:spPr>
      </p:pic>
      <p:pic>
        <p:nvPicPr>
          <p:cNvPr id="10255" name="Picture 15" descr="IS-SPX-1000_anglefront.jpg"/>
          <p:cNvPicPr>
            <a:picLocks noChangeAspect="1"/>
          </p:cNvPicPr>
          <p:nvPr>
            <p:custDataLst>
              <p:tags r:id="rId12"/>
            </p:custDataLst>
          </p:nvPr>
        </p:nvPicPr>
        <p:blipFill>
          <a:blip r:embed="rId31" cstate="print"/>
          <a:srcRect/>
          <a:stretch>
            <a:fillRect/>
          </a:stretch>
        </p:blipFill>
        <p:spPr bwMode="auto">
          <a:xfrm>
            <a:off x="5340350" y="3932238"/>
            <a:ext cx="1284288" cy="395287"/>
          </a:xfrm>
          <a:prstGeom prst="rect">
            <a:avLst/>
          </a:prstGeom>
          <a:noFill/>
          <a:ln w="9525">
            <a:noFill/>
            <a:miter lim="800000"/>
            <a:headEnd/>
            <a:tailEnd/>
          </a:ln>
        </p:spPr>
      </p:pic>
      <p:sp>
        <p:nvSpPr>
          <p:cNvPr id="17" name="Striped Right Arrow 16"/>
          <p:cNvSpPr/>
          <p:nvPr/>
        </p:nvSpPr>
        <p:spPr bwMode="auto">
          <a:xfrm rot="12206026">
            <a:off x="1729929" y="2652626"/>
            <a:ext cx="441489" cy="369086"/>
          </a:xfrm>
          <a:prstGeom prst="stripedRightArrow">
            <a:avLst>
              <a:gd name="adj1" fmla="val 45532"/>
              <a:gd name="adj2" fmla="val 65567"/>
            </a:avLst>
          </a:prstGeom>
          <a:gradFill>
            <a:gsLst>
              <a:gs pos="0">
                <a:srgbClr val="FFF200"/>
              </a:gs>
              <a:gs pos="45000">
                <a:srgbClr val="FF7A00"/>
              </a:gs>
              <a:gs pos="70000">
                <a:srgbClr val="FF0300"/>
              </a:gs>
              <a:gs pos="100000">
                <a:srgbClr val="4D0808"/>
              </a:gs>
            </a:gsLst>
            <a:lin ang="5400000" scaled="0"/>
          </a:gradFill>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18" name="Striped Right Arrow 17"/>
          <p:cNvSpPr/>
          <p:nvPr/>
        </p:nvSpPr>
        <p:spPr bwMode="auto">
          <a:xfrm rot="1185852">
            <a:off x="2011283" y="2963820"/>
            <a:ext cx="441489" cy="369086"/>
          </a:xfrm>
          <a:prstGeom prst="stripedRightArrow">
            <a:avLst>
              <a:gd name="adj1" fmla="val 45532"/>
              <a:gd name="adj2" fmla="val 65567"/>
            </a:avLst>
          </a:prstGeom>
          <a:solidFill>
            <a:srgbClr val="003F7E"/>
          </a:solidFill>
          <a:ln>
            <a:solidFill>
              <a:srgbClr val="0052A4"/>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19" name="Striped Right Arrow 18"/>
          <p:cNvSpPr/>
          <p:nvPr/>
        </p:nvSpPr>
        <p:spPr bwMode="auto">
          <a:xfrm rot="3277782">
            <a:off x="2627867" y="2504704"/>
            <a:ext cx="432475" cy="376780"/>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0" name="Striped Right Arrow 19"/>
          <p:cNvSpPr/>
          <p:nvPr/>
        </p:nvSpPr>
        <p:spPr bwMode="auto">
          <a:xfrm rot="5400000">
            <a:off x="3454707" y="2347265"/>
            <a:ext cx="432475" cy="376780"/>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1" name="Striped Right Arrow 20"/>
          <p:cNvSpPr/>
          <p:nvPr/>
        </p:nvSpPr>
        <p:spPr bwMode="auto">
          <a:xfrm rot="6943402">
            <a:off x="4282467" y="2465041"/>
            <a:ext cx="432475" cy="376780"/>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2" name="Striped Right Arrow 21"/>
          <p:cNvSpPr/>
          <p:nvPr/>
        </p:nvSpPr>
        <p:spPr bwMode="auto">
          <a:xfrm rot="20758410">
            <a:off x="2161281" y="3984270"/>
            <a:ext cx="441489" cy="369086"/>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3" name="Striped Right Arrow 22"/>
          <p:cNvSpPr/>
          <p:nvPr/>
        </p:nvSpPr>
        <p:spPr bwMode="auto">
          <a:xfrm rot="17305171">
            <a:off x="3007381" y="4569908"/>
            <a:ext cx="432475" cy="376780"/>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4" name="Striped Right Arrow 23"/>
          <p:cNvSpPr/>
          <p:nvPr/>
        </p:nvSpPr>
        <p:spPr bwMode="auto">
          <a:xfrm rot="13727151">
            <a:off x="4165722" y="4504306"/>
            <a:ext cx="432475" cy="376780"/>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5" name="Striped Right Arrow 24"/>
          <p:cNvSpPr/>
          <p:nvPr/>
        </p:nvSpPr>
        <p:spPr bwMode="auto">
          <a:xfrm rot="9686980">
            <a:off x="4566642" y="3028793"/>
            <a:ext cx="441489" cy="369086"/>
          </a:xfrm>
          <a:prstGeom prst="stripedRightArrow">
            <a:avLst>
              <a:gd name="adj1" fmla="val 45532"/>
              <a:gd name="adj2" fmla="val 65567"/>
            </a:avLst>
          </a:prstGeom>
          <a:gradFill>
            <a:gsLst>
              <a:gs pos="0">
                <a:srgbClr val="FFF200"/>
              </a:gs>
              <a:gs pos="45000">
                <a:srgbClr val="FF7A00"/>
              </a:gs>
              <a:gs pos="70000">
                <a:srgbClr val="FF0300"/>
              </a:gs>
              <a:gs pos="100000">
                <a:srgbClr val="4D0808"/>
              </a:gs>
            </a:gsLst>
            <a:lin ang="5400000" scaled="0"/>
          </a:gradFill>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6" name="Striped Right Arrow 25"/>
          <p:cNvSpPr/>
          <p:nvPr/>
        </p:nvSpPr>
        <p:spPr bwMode="auto">
          <a:xfrm rot="20646519">
            <a:off x="4899016" y="3108435"/>
            <a:ext cx="441489" cy="369086"/>
          </a:xfrm>
          <a:prstGeom prst="stripedRightArrow">
            <a:avLst>
              <a:gd name="adj1" fmla="val 45532"/>
              <a:gd name="adj2" fmla="val 65567"/>
            </a:avLst>
          </a:prstGeom>
          <a:solidFill>
            <a:srgbClr val="0066CC"/>
          </a:solidFill>
          <a:ln>
            <a:solidFill>
              <a:srgbClr val="0052A4"/>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7" name="Striped Right Arrow 26"/>
          <p:cNvSpPr/>
          <p:nvPr/>
        </p:nvSpPr>
        <p:spPr bwMode="auto">
          <a:xfrm rot="10800000">
            <a:off x="4489206" y="3734035"/>
            <a:ext cx="441489" cy="369086"/>
          </a:xfrm>
          <a:prstGeom prst="stripedRightArrow">
            <a:avLst>
              <a:gd name="adj1" fmla="val 45532"/>
              <a:gd name="adj2" fmla="val 65567"/>
            </a:avLst>
          </a:prstGeom>
          <a:gradFill>
            <a:gsLst>
              <a:gs pos="0">
                <a:srgbClr val="FFF200"/>
              </a:gs>
              <a:gs pos="45000">
                <a:srgbClr val="FF7A00"/>
              </a:gs>
              <a:gs pos="70000">
                <a:srgbClr val="FF0300"/>
              </a:gs>
              <a:gs pos="100000">
                <a:srgbClr val="4D0808"/>
              </a:gs>
            </a:gsLst>
            <a:lin ang="5400000" scaled="0"/>
          </a:gradFill>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28" name="Striped Right Arrow 27"/>
          <p:cNvSpPr/>
          <p:nvPr/>
        </p:nvSpPr>
        <p:spPr bwMode="auto">
          <a:xfrm>
            <a:off x="4821578" y="3869586"/>
            <a:ext cx="441489" cy="369086"/>
          </a:xfrm>
          <a:prstGeom prst="stripedRightArrow">
            <a:avLst>
              <a:gd name="adj1" fmla="val 45532"/>
              <a:gd name="adj2" fmla="val 65567"/>
            </a:avLst>
          </a:prstGeom>
          <a:solidFill>
            <a:srgbClr val="0066CC"/>
          </a:solidFill>
          <a:ln>
            <a:solidFill>
              <a:srgbClr val="0052A4"/>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10292" name="TextBox 28"/>
          <p:cNvSpPr txBox="1">
            <a:spLocks noChangeArrowheads="1"/>
          </p:cNvSpPr>
          <p:nvPr/>
        </p:nvSpPr>
        <p:spPr bwMode="auto">
          <a:xfrm>
            <a:off x="365125" y="1673225"/>
            <a:ext cx="1246188" cy="230832"/>
          </a:xfrm>
          <a:prstGeom prst="rect">
            <a:avLst/>
          </a:prstGeom>
          <a:noFill/>
          <a:ln w="9525">
            <a:noFill/>
            <a:miter lim="800000"/>
            <a:headEnd/>
            <a:tailEnd/>
          </a:ln>
        </p:spPr>
        <p:txBody>
          <a:bodyPr>
            <a:spAutoFit/>
          </a:bodyPr>
          <a:lstStyle/>
          <a:p>
            <a:r>
              <a:rPr lang="en-US" sz="900" dirty="0"/>
              <a:t>IS </a:t>
            </a:r>
            <a:r>
              <a:rPr lang="en-US" sz="900" dirty="0" err="1"/>
              <a:t>XPress</a:t>
            </a:r>
            <a:r>
              <a:rPr lang="en-US" sz="900" dirty="0"/>
              <a:t> </a:t>
            </a:r>
            <a:r>
              <a:rPr lang="ru-RU" sz="900" dirty="0" smtClean="0"/>
              <a:t>ПО</a:t>
            </a:r>
            <a:endParaRPr lang="en-US" sz="900" dirty="0"/>
          </a:p>
        </p:txBody>
      </p:sp>
      <p:sp>
        <p:nvSpPr>
          <p:cNvPr id="10293" name="TextBox 29"/>
          <p:cNvSpPr txBox="1">
            <a:spLocks noChangeArrowheads="1"/>
          </p:cNvSpPr>
          <p:nvPr/>
        </p:nvSpPr>
        <p:spPr bwMode="auto">
          <a:xfrm>
            <a:off x="1612900" y="1514475"/>
            <a:ext cx="1406525" cy="230832"/>
          </a:xfrm>
          <a:prstGeom prst="rect">
            <a:avLst/>
          </a:prstGeom>
          <a:noFill/>
          <a:ln w="9525">
            <a:noFill/>
            <a:miter lim="800000"/>
            <a:headEnd/>
            <a:tailEnd/>
          </a:ln>
        </p:spPr>
        <p:txBody>
          <a:bodyPr wrap="square">
            <a:spAutoFit/>
          </a:bodyPr>
          <a:lstStyle/>
          <a:p>
            <a:r>
              <a:rPr lang="en-US" sz="900" dirty="0" smtClean="0"/>
              <a:t>On-line RSS</a:t>
            </a:r>
            <a:r>
              <a:rPr lang="ru-RU" sz="900" dirty="0" smtClean="0"/>
              <a:t> модули</a:t>
            </a:r>
            <a:endParaRPr lang="en-US" sz="900" dirty="0"/>
          </a:p>
        </p:txBody>
      </p:sp>
      <p:sp>
        <p:nvSpPr>
          <p:cNvPr id="10294" name="TextBox 30"/>
          <p:cNvSpPr txBox="1">
            <a:spLocks noChangeArrowheads="1"/>
          </p:cNvSpPr>
          <p:nvPr/>
        </p:nvSpPr>
        <p:spPr bwMode="auto">
          <a:xfrm>
            <a:off x="3206750" y="1079500"/>
            <a:ext cx="1038225" cy="230832"/>
          </a:xfrm>
          <a:prstGeom prst="rect">
            <a:avLst/>
          </a:prstGeom>
          <a:noFill/>
          <a:ln w="9525">
            <a:noFill/>
            <a:miter lim="800000"/>
            <a:headEnd/>
            <a:tailEnd/>
          </a:ln>
        </p:spPr>
        <p:txBody>
          <a:bodyPr>
            <a:spAutoFit/>
          </a:bodyPr>
          <a:lstStyle/>
          <a:p>
            <a:r>
              <a:rPr lang="ru-RU" sz="900" dirty="0" smtClean="0"/>
              <a:t>ТВ</a:t>
            </a:r>
            <a:r>
              <a:rPr lang="en-US" sz="900" dirty="0" smtClean="0"/>
              <a:t> </a:t>
            </a:r>
            <a:r>
              <a:rPr lang="ru-RU" sz="900" dirty="0" smtClean="0"/>
              <a:t>поток</a:t>
            </a:r>
            <a:endParaRPr lang="en-US" sz="900" dirty="0"/>
          </a:p>
        </p:txBody>
      </p:sp>
      <p:sp>
        <p:nvSpPr>
          <p:cNvPr id="10295" name="TextBox 31"/>
          <p:cNvSpPr txBox="1">
            <a:spLocks noChangeArrowheads="1"/>
          </p:cNvSpPr>
          <p:nvPr/>
        </p:nvSpPr>
        <p:spPr bwMode="auto">
          <a:xfrm>
            <a:off x="4683125" y="1243013"/>
            <a:ext cx="1314450" cy="230832"/>
          </a:xfrm>
          <a:prstGeom prst="rect">
            <a:avLst/>
          </a:prstGeom>
          <a:noFill/>
          <a:ln w="9525">
            <a:noFill/>
            <a:miter lim="800000"/>
            <a:headEnd/>
            <a:tailEnd/>
          </a:ln>
        </p:spPr>
        <p:txBody>
          <a:bodyPr>
            <a:spAutoFit/>
          </a:bodyPr>
          <a:lstStyle/>
          <a:p>
            <a:r>
              <a:rPr lang="en-US" sz="900" dirty="0" smtClean="0"/>
              <a:t>On-line Video</a:t>
            </a:r>
            <a:r>
              <a:rPr lang="ru-RU" sz="900" dirty="0" smtClean="0"/>
              <a:t> поток</a:t>
            </a:r>
            <a:endParaRPr lang="en-US" sz="900" dirty="0"/>
          </a:p>
        </p:txBody>
      </p:sp>
      <p:sp>
        <p:nvSpPr>
          <p:cNvPr id="10296" name="TextBox 32"/>
          <p:cNvSpPr txBox="1">
            <a:spLocks noChangeArrowheads="1"/>
          </p:cNvSpPr>
          <p:nvPr/>
        </p:nvSpPr>
        <p:spPr bwMode="auto">
          <a:xfrm>
            <a:off x="5478463" y="3429000"/>
            <a:ext cx="1246187" cy="230832"/>
          </a:xfrm>
          <a:prstGeom prst="rect">
            <a:avLst/>
          </a:prstGeom>
          <a:noFill/>
          <a:ln w="9525">
            <a:noFill/>
            <a:miter lim="800000"/>
            <a:headEnd/>
            <a:tailEnd/>
          </a:ln>
        </p:spPr>
        <p:txBody>
          <a:bodyPr>
            <a:spAutoFit/>
          </a:bodyPr>
          <a:lstStyle/>
          <a:p>
            <a:pPr algn="ctr"/>
            <a:r>
              <a:rPr lang="en-US" sz="900" dirty="0"/>
              <a:t>SPX-1000 </a:t>
            </a:r>
            <a:r>
              <a:rPr lang="ru-RU" sz="900" dirty="0" smtClean="0"/>
              <a:t> плееры</a:t>
            </a:r>
            <a:endParaRPr lang="en-US" sz="900" dirty="0"/>
          </a:p>
        </p:txBody>
      </p:sp>
      <p:sp>
        <p:nvSpPr>
          <p:cNvPr id="10297" name="TextBox 33"/>
          <p:cNvSpPr txBox="1">
            <a:spLocks noChangeArrowheads="1"/>
          </p:cNvSpPr>
          <p:nvPr/>
        </p:nvSpPr>
        <p:spPr bwMode="auto">
          <a:xfrm>
            <a:off x="4143375" y="5753100"/>
            <a:ext cx="1241425" cy="230832"/>
          </a:xfrm>
          <a:prstGeom prst="rect">
            <a:avLst/>
          </a:prstGeom>
          <a:noFill/>
          <a:ln w="9525">
            <a:noFill/>
            <a:miter lim="800000"/>
            <a:headEnd/>
            <a:tailEnd/>
          </a:ln>
        </p:spPr>
        <p:txBody>
          <a:bodyPr>
            <a:spAutoFit/>
          </a:bodyPr>
          <a:lstStyle/>
          <a:p>
            <a:r>
              <a:rPr lang="ru-RU" sz="900" dirty="0" smtClean="0"/>
              <a:t>Базы Данных</a:t>
            </a:r>
            <a:endParaRPr lang="en-US" sz="900" dirty="0"/>
          </a:p>
        </p:txBody>
      </p:sp>
      <p:sp>
        <p:nvSpPr>
          <p:cNvPr id="10298" name="TextBox 34"/>
          <p:cNvSpPr txBox="1">
            <a:spLocks noChangeArrowheads="1"/>
          </p:cNvSpPr>
          <p:nvPr/>
        </p:nvSpPr>
        <p:spPr bwMode="auto">
          <a:xfrm>
            <a:off x="1878013" y="5764213"/>
            <a:ext cx="1590675" cy="230832"/>
          </a:xfrm>
          <a:prstGeom prst="rect">
            <a:avLst/>
          </a:prstGeom>
          <a:noFill/>
          <a:ln w="9525">
            <a:noFill/>
            <a:miter lim="800000"/>
            <a:headEnd/>
            <a:tailEnd/>
          </a:ln>
        </p:spPr>
        <p:txBody>
          <a:bodyPr>
            <a:spAutoFit/>
          </a:bodyPr>
          <a:lstStyle/>
          <a:p>
            <a:r>
              <a:rPr lang="ru-RU" sz="900" dirty="0" smtClean="0"/>
              <a:t>Интернет Ресурсы</a:t>
            </a:r>
            <a:endParaRPr lang="en-US" sz="900" dirty="0"/>
          </a:p>
        </p:txBody>
      </p:sp>
      <p:sp>
        <p:nvSpPr>
          <p:cNvPr id="10299" name="TextBox 35"/>
          <p:cNvSpPr txBox="1">
            <a:spLocks noChangeArrowheads="1"/>
          </p:cNvSpPr>
          <p:nvPr/>
        </p:nvSpPr>
        <p:spPr bwMode="auto">
          <a:xfrm>
            <a:off x="304800" y="4697413"/>
            <a:ext cx="1851025" cy="230832"/>
          </a:xfrm>
          <a:prstGeom prst="rect">
            <a:avLst/>
          </a:prstGeom>
          <a:noFill/>
          <a:ln w="9525">
            <a:noFill/>
            <a:miter lim="800000"/>
            <a:headEnd/>
            <a:tailEnd/>
          </a:ln>
        </p:spPr>
        <p:txBody>
          <a:bodyPr wrap="square">
            <a:spAutoFit/>
          </a:bodyPr>
          <a:lstStyle/>
          <a:p>
            <a:r>
              <a:rPr lang="ru-RU" sz="900" dirty="0" smtClean="0"/>
              <a:t>Сетевое Хранилище</a:t>
            </a:r>
            <a:endParaRPr lang="en-US" sz="900" dirty="0"/>
          </a:p>
        </p:txBody>
      </p:sp>
      <p:sp>
        <p:nvSpPr>
          <p:cNvPr id="37" name="Striped Right Arrow 36"/>
          <p:cNvSpPr/>
          <p:nvPr/>
        </p:nvSpPr>
        <p:spPr bwMode="auto">
          <a:xfrm>
            <a:off x="355600" y="5631748"/>
            <a:ext cx="138376" cy="165760"/>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38" name="Striped Right Arrow 37"/>
          <p:cNvSpPr/>
          <p:nvPr/>
        </p:nvSpPr>
        <p:spPr bwMode="auto">
          <a:xfrm rot="10800000">
            <a:off x="342900" y="5902850"/>
            <a:ext cx="138376" cy="165760"/>
          </a:xfrm>
          <a:prstGeom prst="stripedRightArrow">
            <a:avLst>
              <a:gd name="adj1" fmla="val 45532"/>
              <a:gd name="adj2" fmla="val 65567"/>
            </a:avLst>
          </a:prstGeom>
          <a:gradFill>
            <a:gsLst>
              <a:gs pos="0">
                <a:srgbClr val="FFF200"/>
              </a:gs>
              <a:gs pos="45000">
                <a:srgbClr val="FF7A00"/>
              </a:gs>
              <a:gs pos="70000">
                <a:srgbClr val="FF0300"/>
              </a:gs>
              <a:gs pos="100000">
                <a:srgbClr val="4D0808"/>
              </a:gs>
            </a:gsLst>
            <a:lin ang="5400000" scaled="0"/>
          </a:gradFill>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10306" name="TextBox 38"/>
          <p:cNvSpPr txBox="1">
            <a:spLocks noChangeArrowheads="1"/>
          </p:cNvSpPr>
          <p:nvPr/>
        </p:nvSpPr>
        <p:spPr bwMode="auto">
          <a:xfrm>
            <a:off x="481013" y="5589588"/>
            <a:ext cx="644525" cy="230187"/>
          </a:xfrm>
          <a:prstGeom prst="rect">
            <a:avLst/>
          </a:prstGeom>
          <a:noFill/>
          <a:ln w="9525">
            <a:noFill/>
            <a:miter lim="800000"/>
            <a:headEnd/>
            <a:tailEnd/>
          </a:ln>
        </p:spPr>
        <p:txBody>
          <a:bodyPr>
            <a:spAutoFit/>
          </a:bodyPr>
          <a:lstStyle/>
          <a:p>
            <a:r>
              <a:rPr lang="ru-RU" sz="900" dirty="0" err="1" smtClean="0"/>
              <a:t>Контент</a:t>
            </a:r>
            <a:endParaRPr lang="en-US" sz="900" dirty="0"/>
          </a:p>
        </p:txBody>
      </p:sp>
      <p:sp>
        <p:nvSpPr>
          <p:cNvPr id="10307" name="TextBox 39"/>
          <p:cNvSpPr txBox="1">
            <a:spLocks noChangeArrowheads="1"/>
          </p:cNvSpPr>
          <p:nvPr/>
        </p:nvSpPr>
        <p:spPr bwMode="auto">
          <a:xfrm>
            <a:off x="455613" y="5857875"/>
            <a:ext cx="576262" cy="230188"/>
          </a:xfrm>
          <a:prstGeom prst="rect">
            <a:avLst/>
          </a:prstGeom>
          <a:noFill/>
          <a:ln w="9525">
            <a:noFill/>
            <a:miter lim="800000"/>
            <a:headEnd/>
            <a:tailEnd/>
          </a:ln>
        </p:spPr>
        <p:txBody>
          <a:bodyPr>
            <a:spAutoFit/>
          </a:bodyPr>
          <a:lstStyle/>
          <a:p>
            <a:r>
              <a:rPr lang="ru-RU" sz="900" dirty="0" smtClean="0"/>
              <a:t>Статус</a:t>
            </a:r>
            <a:endParaRPr lang="en-US" sz="900" dirty="0"/>
          </a:p>
        </p:txBody>
      </p:sp>
      <p:grpSp>
        <p:nvGrpSpPr>
          <p:cNvPr id="3" name="Group 72"/>
          <p:cNvGrpSpPr>
            <a:grpSpLocks/>
          </p:cNvGrpSpPr>
          <p:nvPr>
            <p:custDataLst>
              <p:tags r:id="rId13"/>
            </p:custDataLst>
          </p:nvPr>
        </p:nvGrpSpPr>
        <p:grpSpPr bwMode="auto">
          <a:xfrm>
            <a:off x="6740525" y="2438400"/>
            <a:ext cx="2111375" cy="825500"/>
            <a:chOff x="6740525" y="2438400"/>
            <a:chExt cx="2111375" cy="825500"/>
          </a:xfrm>
        </p:grpSpPr>
        <p:grpSp>
          <p:nvGrpSpPr>
            <p:cNvPr id="10329" name="Group 71"/>
            <p:cNvGrpSpPr>
              <a:grpSpLocks/>
            </p:cNvGrpSpPr>
            <p:nvPr/>
          </p:nvGrpSpPr>
          <p:grpSpPr bwMode="auto">
            <a:xfrm>
              <a:off x="7099300" y="2438400"/>
              <a:ext cx="1752600" cy="825500"/>
              <a:chOff x="7099300" y="2438400"/>
              <a:chExt cx="1752600" cy="825500"/>
            </a:xfrm>
          </p:grpSpPr>
          <p:pic>
            <p:nvPicPr>
              <p:cNvPr id="10335" name="Picture 6" descr="basketball"/>
              <p:cNvPicPr>
                <a:picLocks noChangeAspect="1" noChangeArrowheads="1"/>
              </p:cNvPicPr>
              <p:nvPr>
                <p:custDataLst>
                  <p:tags r:id="rId19"/>
                </p:custDataLst>
              </p:nvPr>
            </p:nvPicPr>
            <p:blipFill>
              <a:blip r:embed="rId32" cstate="print"/>
              <a:srcRect l="1701" r="1488"/>
              <a:stretch>
                <a:fillRect/>
              </a:stretch>
            </p:blipFill>
            <p:spPr bwMode="auto">
              <a:xfrm>
                <a:off x="7099300" y="2451100"/>
                <a:ext cx="1231900" cy="800100"/>
              </a:xfrm>
              <a:prstGeom prst="rect">
                <a:avLst/>
              </a:prstGeom>
              <a:noFill/>
              <a:ln w="9525">
                <a:noFill/>
                <a:miter lim="800000"/>
                <a:headEnd/>
                <a:tailEnd/>
              </a:ln>
            </p:spPr>
          </p:pic>
          <p:grpSp>
            <p:nvGrpSpPr>
              <p:cNvPr id="10336" name="Group 64"/>
              <p:cNvGrpSpPr>
                <a:grpSpLocks/>
              </p:cNvGrpSpPr>
              <p:nvPr>
                <p:custDataLst>
                  <p:tags r:id="rId20"/>
                </p:custDataLst>
              </p:nvPr>
            </p:nvGrpSpPr>
            <p:grpSpPr bwMode="auto">
              <a:xfrm>
                <a:off x="8032750" y="2438400"/>
                <a:ext cx="819150" cy="825500"/>
                <a:chOff x="3860" y="1247"/>
                <a:chExt cx="718" cy="776"/>
              </a:xfrm>
            </p:grpSpPr>
            <p:sp>
              <p:nvSpPr>
                <p:cNvPr id="10337" name="Rectangle 11"/>
                <p:cNvSpPr>
                  <a:spLocks noChangeArrowheads="1"/>
                </p:cNvSpPr>
                <p:nvPr/>
              </p:nvSpPr>
              <p:spPr bwMode="auto">
                <a:xfrm>
                  <a:off x="3860" y="1247"/>
                  <a:ext cx="718" cy="774"/>
                </a:xfrm>
                <a:prstGeom prst="rect">
                  <a:avLst/>
                </a:prstGeom>
                <a:gradFill rotWithShape="1">
                  <a:gsLst>
                    <a:gs pos="0">
                      <a:schemeClr val="tx1"/>
                    </a:gs>
                    <a:gs pos="100000">
                      <a:srgbClr val="3333FF"/>
                    </a:gs>
                  </a:gsLst>
                  <a:lin ang="5400000" scaled="1"/>
                </a:gradFill>
                <a:ln w="9525">
                  <a:noFill/>
                  <a:miter lim="800000"/>
                  <a:headEnd/>
                  <a:tailEnd/>
                </a:ln>
              </p:spPr>
              <p:txBody>
                <a:bodyPr wrap="none" anchor="ctr"/>
                <a:lstStyle/>
                <a:p>
                  <a:endParaRPr lang="en-US"/>
                </a:p>
              </p:txBody>
            </p:sp>
            <p:sp>
              <p:nvSpPr>
                <p:cNvPr id="10338" name="AutoShape 12"/>
                <p:cNvSpPr>
                  <a:spLocks noChangeArrowheads="1"/>
                </p:cNvSpPr>
                <p:nvPr/>
              </p:nvSpPr>
              <p:spPr bwMode="auto">
                <a:xfrm>
                  <a:off x="3906" y="1530"/>
                  <a:ext cx="630" cy="493"/>
                </a:xfrm>
                <a:prstGeom prst="roundRect">
                  <a:avLst>
                    <a:gd name="adj" fmla="val 9523"/>
                  </a:avLst>
                </a:prstGeom>
                <a:solidFill>
                  <a:schemeClr val="accent1">
                    <a:alpha val="30196"/>
                  </a:schemeClr>
                </a:solidFill>
                <a:ln w="9525">
                  <a:noFill/>
                  <a:round/>
                  <a:headEnd/>
                  <a:tailEnd/>
                </a:ln>
              </p:spPr>
              <p:txBody>
                <a:bodyPr wrap="none" anchor="ctr"/>
                <a:lstStyle/>
                <a:p>
                  <a:endParaRPr lang="en-US"/>
                </a:p>
              </p:txBody>
            </p:sp>
            <p:sp>
              <p:nvSpPr>
                <p:cNvPr id="10339" name="Text Box 15"/>
                <p:cNvSpPr txBox="1">
                  <a:spLocks noChangeArrowheads="1"/>
                </p:cNvSpPr>
                <p:nvPr/>
              </p:nvSpPr>
              <p:spPr bwMode="auto">
                <a:xfrm>
                  <a:off x="3913" y="1635"/>
                  <a:ext cx="490" cy="388"/>
                </a:xfrm>
                <a:prstGeom prst="rect">
                  <a:avLst/>
                </a:prstGeom>
                <a:noFill/>
                <a:ln w="9525">
                  <a:noFill/>
                  <a:miter lim="800000"/>
                  <a:headEnd/>
                  <a:tailEnd/>
                </a:ln>
              </p:spPr>
              <p:txBody>
                <a:bodyPr>
                  <a:spAutoFit/>
                </a:bodyPr>
                <a:lstStyle/>
                <a:p>
                  <a:pPr>
                    <a:spcBef>
                      <a:spcPct val="50000"/>
                    </a:spcBef>
                  </a:pPr>
                  <a:r>
                    <a:rPr lang="en-US" sz="500">
                      <a:solidFill>
                        <a:schemeClr val="bg1"/>
                      </a:solidFill>
                      <a:latin typeface="Arial Narrow" pitchFamily="34" charset="0"/>
                    </a:rPr>
                    <a:t>High  83° F</a:t>
                  </a:r>
                </a:p>
                <a:p>
                  <a:pPr>
                    <a:spcBef>
                      <a:spcPct val="50000"/>
                    </a:spcBef>
                  </a:pPr>
                  <a:r>
                    <a:rPr lang="en-US" sz="500">
                      <a:solidFill>
                        <a:schemeClr val="bg1"/>
                      </a:solidFill>
                      <a:latin typeface="Arial Narrow" pitchFamily="34" charset="0"/>
                    </a:rPr>
                    <a:t>Low  68° F</a:t>
                  </a:r>
                </a:p>
                <a:p>
                  <a:pPr>
                    <a:spcBef>
                      <a:spcPct val="50000"/>
                    </a:spcBef>
                  </a:pPr>
                  <a:r>
                    <a:rPr lang="en-US" sz="500">
                      <a:solidFill>
                        <a:schemeClr val="bg1"/>
                      </a:solidFill>
                      <a:latin typeface="Arial Narrow" pitchFamily="34" charset="0"/>
                    </a:rPr>
                    <a:t>Wind  12 mph</a:t>
                  </a:r>
                </a:p>
              </p:txBody>
            </p:sp>
            <p:pic>
              <p:nvPicPr>
                <p:cNvPr id="10340" name="Picture 16" descr="Untitled-5"/>
                <p:cNvPicPr>
                  <a:picLocks noChangeAspect="1" noChangeArrowheads="1"/>
                </p:cNvPicPr>
                <p:nvPr/>
              </p:nvPicPr>
              <p:blipFill>
                <a:blip r:embed="rId33" cstate="print">
                  <a:clrChange>
                    <a:clrFrom>
                      <a:srgbClr val="FFFFFF"/>
                    </a:clrFrom>
                    <a:clrTo>
                      <a:srgbClr val="FFFFFF">
                        <a:alpha val="0"/>
                      </a:srgbClr>
                    </a:clrTo>
                  </a:clrChange>
                  <a:lum bright="6000"/>
                </a:blip>
                <a:srcRect/>
                <a:stretch>
                  <a:fillRect/>
                </a:stretch>
              </p:blipFill>
              <p:spPr bwMode="auto">
                <a:xfrm>
                  <a:off x="4352" y="1694"/>
                  <a:ext cx="126" cy="126"/>
                </a:xfrm>
                <a:prstGeom prst="rect">
                  <a:avLst/>
                </a:prstGeom>
                <a:noFill/>
                <a:ln w="9525">
                  <a:noFill/>
                  <a:miter lim="800000"/>
                  <a:headEnd/>
                  <a:tailEnd/>
                </a:ln>
              </p:spPr>
            </p:pic>
            <p:sp>
              <p:nvSpPr>
                <p:cNvPr id="10341" name="AutoShape 17"/>
                <p:cNvSpPr>
                  <a:spLocks noChangeArrowheads="1"/>
                </p:cNvSpPr>
                <p:nvPr/>
              </p:nvSpPr>
              <p:spPr bwMode="auto">
                <a:xfrm>
                  <a:off x="4374" y="1920"/>
                  <a:ext cx="82" cy="96"/>
                </a:xfrm>
                <a:prstGeom prst="upArrow">
                  <a:avLst>
                    <a:gd name="adj1" fmla="val 45000"/>
                    <a:gd name="adj2" fmla="val 70780"/>
                  </a:avLst>
                </a:prstGeom>
                <a:gradFill rotWithShape="1">
                  <a:gsLst>
                    <a:gs pos="0">
                      <a:srgbClr val="6699FF"/>
                    </a:gs>
                    <a:gs pos="100000">
                      <a:srgbClr val="000066"/>
                    </a:gs>
                  </a:gsLst>
                  <a:lin ang="5400000" scaled="1"/>
                </a:gradFill>
                <a:ln w="9525">
                  <a:noFill/>
                  <a:miter lim="800000"/>
                  <a:headEnd/>
                  <a:tailEnd/>
                </a:ln>
              </p:spPr>
              <p:txBody>
                <a:bodyPr vert="eaVert" wrap="none" anchor="ctr"/>
                <a:lstStyle/>
                <a:p>
                  <a:endParaRPr lang="en-US"/>
                </a:p>
              </p:txBody>
            </p:sp>
            <p:sp>
              <p:nvSpPr>
                <p:cNvPr id="10342" name="AutoShape 38"/>
                <p:cNvSpPr>
                  <a:spLocks noChangeArrowheads="1"/>
                </p:cNvSpPr>
                <p:nvPr/>
              </p:nvSpPr>
              <p:spPr bwMode="auto">
                <a:xfrm>
                  <a:off x="3906" y="1320"/>
                  <a:ext cx="630" cy="162"/>
                </a:xfrm>
                <a:prstGeom prst="roundRect">
                  <a:avLst>
                    <a:gd name="adj" fmla="val 9523"/>
                  </a:avLst>
                </a:prstGeom>
                <a:solidFill>
                  <a:schemeClr val="accent1">
                    <a:alpha val="30196"/>
                  </a:schemeClr>
                </a:solidFill>
                <a:ln w="9525">
                  <a:noFill/>
                  <a:round/>
                  <a:headEnd/>
                  <a:tailEnd/>
                </a:ln>
              </p:spPr>
              <p:txBody>
                <a:bodyPr wrap="none" anchor="ctr"/>
                <a:lstStyle/>
                <a:p>
                  <a:endParaRPr lang="en-US"/>
                </a:p>
              </p:txBody>
            </p:sp>
            <p:sp>
              <p:nvSpPr>
                <p:cNvPr id="56" name="Text Box 14"/>
                <p:cNvSpPr txBox="1">
                  <a:spLocks noChangeArrowheads="1"/>
                </p:cNvSpPr>
                <p:nvPr/>
              </p:nvSpPr>
              <p:spPr bwMode="auto">
                <a:xfrm>
                  <a:off x="3925" y="1313"/>
                  <a:ext cx="583" cy="176"/>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spcBef>
                      <a:spcPct val="50000"/>
                    </a:spcBef>
                    <a:defRPr/>
                  </a:pPr>
                  <a:r>
                    <a:rPr lang="en-US" sz="700" dirty="0">
                      <a:solidFill>
                        <a:schemeClr val="bg1"/>
                      </a:solidFill>
                      <a:latin typeface="Tahoma" pitchFamily="34" charset="0"/>
                    </a:rPr>
                    <a:t>Weather</a:t>
                  </a:r>
                </a:p>
              </p:txBody>
            </p:sp>
            <p:sp>
              <p:nvSpPr>
                <p:cNvPr id="57" name="Text Box 39"/>
                <p:cNvSpPr txBox="1">
                  <a:spLocks noChangeArrowheads="1"/>
                </p:cNvSpPr>
                <p:nvPr/>
              </p:nvSpPr>
              <p:spPr bwMode="auto">
                <a:xfrm>
                  <a:off x="3942" y="1492"/>
                  <a:ext cx="547" cy="203"/>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spcBef>
                      <a:spcPct val="50000"/>
                    </a:spcBef>
                    <a:defRPr/>
                  </a:pPr>
                  <a:r>
                    <a:rPr lang="en-US" sz="700" dirty="0">
                      <a:solidFill>
                        <a:schemeClr val="bg1"/>
                      </a:solidFill>
                      <a:latin typeface="Tahoma" pitchFamily="34" charset="0"/>
                    </a:rPr>
                    <a:t>Monday</a:t>
                  </a:r>
                </a:p>
              </p:txBody>
            </p:sp>
          </p:grpSp>
        </p:grpSp>
        <p:grpSp>
          <p:nvGrpSpPr>
            <p:cNvPr id="10330" name="Group 75"/>
            <p:cNvGrpSpPr>
              <a:grpSpLocks/>
            </p:cNvGrpSpPr>
            <p:nvPr>
              <p:custDataLst>
                <p:tags r:id="rId18"/>
              </p:custDataLst>
            </p:nvPr>
          </p:nvGrpSpPr>
          <p:grpSpPr bwMode="auto">
            <a:xfrm>
              <a:off x="6740525" y="2501900"/>
              <a:ext cx="1679575" cy="708025"/>
              <a:chOff x="1406" y="2085"/>
              <a:chExt cx="1058" cy="476"/>
            </a:xfrm>
          </p:grpSpPr>
          <p:sp>
            <p:nvSpPr>
              <p:cNvPr id="10331" name="Rectangle 71"/>
              <p:cNvSpPr>
                <a:spLocks noChangeArrowheads="1"/>
              </p:cNvSpPr>
              <p:nvPr/>
            </p:nvSpPr>
            <p:spPr bwMode="auto">
              <a:xfrm>
                <a:off x="1632" y="2119"/>
                <a:ext cx="568" cy="128"/>
              </a:xfrm>
              <a:prstGeom prst="rect">
                <a:avLst/>
              </a:prstGeom>
              <a:solidFill>
                <a:schemeClr val="tx1">
                  <a:alpha val="50195"/>
                </a:schemeClr>
              </a:solidFill>
              <a:ln w="9525">
                <a:noFill/>
                <a:miter lim="800000"/>
                <a:headEnd/>
                <a:tailEnd/>
              </a:ln>
            </p:spPr>
            <p:txBody>
              <a:bodyPr wrap="none" anchor="ctr"/>
              <a:lstStyle/>
              <a:p>
                <a:endParaRPr lang="en-US"/>
              </a:p>
            </p:txBody>
          </p:sp>
          <p:sp>
            <p:nvSpPr>
              <p:cNvPr id="10332" name="Rectangle 72"/>
              <p:cNvSpPr>
                <a:spLocks noChangeArrowheads="1"/>
              </p:cNvSpPr>
              <p:nvPr/>
            </p:nvSpPr>
            <p:spPr bwMode="auto">
              <a:xfrm>
                <a:off x="1720" y="2278"/>
                <a:ext cx="416" cy="131"/>
              </a:xfrm>
              <a:prstGeom prst="rect">
                <a:avLst/>
              </a:prstGeom>
              <a:solidFill>
                <a:schemeClr val="tx1">
                  <a:alpha val="50195"/>
                </a:schemeClr>
              </a:solidFill>
              <a:ln w="9525">
                <a:noFill/>
                <a:miter lim="800000"/>
                <a:headEnd/>
                <a:tailEnd/>
              </a:ln>
            </p:spPr>
            <p:txBody>
              <a:bodyPr wrap="none" anchor="ctr"/>
              <a:lstStyle/>
              <a:p>
                <a:endParaRPr lang="en-US"/>
              </a:p>
            </p:txBody>
          </p:sp>
          <p:sp>
            <p:nvSpPr>
              <p:cNvPr id="10333" name="Rectangle 74"/>
              <p:cNvSpPr>
                <a:spLocks noChangeArrowheads="1"/>
              </p:cNvSpPr>
              <p:nvPr/>
            </p:nvSpPr>
            <p:spPr bwMode="auto">
              <a:xfrm>
                <a:off x="1672" y="2402"/>
                <a:ext cx="516" cy="122"/>
              </a:xfrm>
              <a:prstGeom prst="rect">
                <a:avLst/>
              </a:prstGeom>
              <a:solidFill>
                <a:schemeClr val="tx1">
                  <a:alpha val="50195"/>
                </a:schemeClr>
              </a:solidFill>
              <a:ln w="9525">
                <a:noFill/>
                <a:miter lim="800000"/>
                <a:headEnd/>
                <a:tailEnd/>
              </a:ln>
            </p:spPr>
            <p:txBody>
              <a:bodyPr wrap="none" anchor="ctr"/>
              <a:lstStyle/>
              <a:p>
                <a:endParaRPr lang="en-US"/>
              </a:p>
            </p:txBody>
          </p:sp>
          <p:sp>
            <p:nvSpPr>
              <p:cNvPr id="79" name="Text Box 25"/>
              <p:cNvSpPr txBox="1">
                <a:spLocks noChangeArrowheads="1"/>
              </p:cNvSpPr>
              <p:nvPr/>
            </p:nvSpPr>
            <p:spPr bwMode="auto">
              <a:xfrm>
                <a:off x="1406" y="2085"/>
                <a:ext cx="1058" cy="476"/>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defRPr/>
                </a:pPr>
                <a:r>
                  <a:rPr lang="en-US" sz="700" dirty="0">
                    <a:solidFill>
                      <a:srgbClr val="CCFFFF"/>
                    </a:solidFill>
                    <a:latin typeface="Tahoma" pitchFamily="34" charset="0"/>
                  </a:rPr>
                  <a:t>Men's Basketball</a:t>
                </a:r>
              </a:p>
              <a:p>
                <a:pPr algn="ctr">
                  <a:defRPr/>
                </a:pPr>
                <a:r>
                  <a:rPr lang="en-US" sz="700" dirty="0">
                    <a:solidFill>
                      <a:srgbClr val="CCFFFF"/>
                    </a:solidFill>
                    <a:latin typeface="Tahoma" pitchFamily="34" charset="0"/>
                  </a:rPr>
                  <a:t> Game</a:t>
                </a:r>
              </a:p>
              <a:p>
                <a:pPr algn="ctr">
                  <a:defRPr/>
                </a:pPr>
                <a:endParaRPr lang="en-US" sz="500" b="0" dirty="0">
                  <a:solidFill>
                    <a:schemeClr val="bg1"/>
                  </a:solidFill>
                  <a:latin typeface="Tahoma" pitchFamily="34" charset="0"/>
                </a:endParaRPr>
              </a:p>
              <a:p>
                <a:pPr algn="ctr">
                  <a:defRPr/>
                </a:pPr>
                <a:r>
                  <a:rPr lang="en-US" sz="600" dirty="0">
                    <a:solidFill>
                      <a:schemeClr val="bg1"/>
                    </a:solidFill>
                    <a:latin typeface="Tahoma" pitchFamily="34" charset="0"/>
                  </a:rPr>
                  <a:t>Barrington Gym</a:t>
                </a:r>
              </a:p>
              <a:p>
                <a:pPr algn="ctr">
                  <a:defRPr/>
                </a:pPr>
                <a:endParaRPr lang="en-US" sz="500" b="0" dirty="0">
                  <a:solidFill>
                    <a:schemeClr val="bg1"/>
                  </a:solidFill>
                  <a:latin typeface="Tahoma" pitchFamily="34" charset="0"/>
                </a:endParaRPr>
              </a:p>
              <a:p>
                <a:pPr algn="ctr">
                  <a:defRPr/>
                </a:pPr>
                <a:r>
                  <a:rPr lang="en-US" sz="500" dirty="0">
                    <a:solidFill>
                      <a:srgbClr val="CCFFFF"/>
                    </a:solidFill>
                    <a:latin typeface="Tahoma" pitchFamily="34" charset="0"/>
                  </a:rPr>
                  <a:t>Tuesday, October 10</a:t>
                </a:r>
              </a:p>
              <a:p>
                <a:pPr algn="ctr">
                  <a:defRPr/>
                </a:pPr>
                <a:r>
                  <a:rPr lang="en-US" sz="500" dirty="0">
                    <a:solidFill>
                      <a:srgbClr val="CCFFFF"/>
                    </a:solidFill>
                    <a:latin typeface="Tahoma" pitchFamily="34" charset="0"/>
                  </a:rPr>
                  <a:t>6:00pm</a:t>
                </a:r>
              </a:p>
            </p:txBody>
          </p:sp>
        </p:grpSp>
      </p:grpSp>
      <p:pic>
        <p:nvPicPr>
          <p:cNvPr id="10309" name="PPTShape_1" descr="TV"/>
          <p:cNvPicPr>
            <a:picLocks noChangeAspect="1" noChangeArrowheads="1"/>
          </p:cNvPicPr>
          <p:nvPr>
            <p:custDataLst>
              <p:tags r:id="rId14"/>
            </p:custDataLst>
          </p:nvPr>
        </p:nvPicPr>
        <p:blipFill>
          <a:blip r:embed="rId23" cstate="print"/>
          <a:srcRect/>
          <a:stretch>
            <a:fillRect/>
          </a:stretch>
        </p:blipFill>
        <p:spPr bwMode="auto">
          <a:xfrm>
            <a:off x="7004050" y="3873500"/>
            <a:ext cx="1873250" cy="990600"/>
          </a:xfrm>
          <a:prstGeom prst="rect">
            <a:avLst/>
          </a:prstGeom>
          <a:noFill/>
          <a:ln w="9525">
            <a:noFill/>
            <a:miter lim="800000"/>
            <a:headEnd/>
            <a:tailEnd/>
          </a:ln>
        </p:spPr>
      </p:pic>
      <p:grpSp>
        <p:nvGrpSpPr>
          <p:cNvPr id="7" name="Group 73"/>
          <p:cNvGrpSpPr>
            <a:grpSpLocks/>
          </p:cNvGrpSpPr>
          <p:nvPr>
            <p:custDataLst>
              <p:tags r:id="rId15"/>
            </p:custDataLst>
          </p:nvPr>
        </p:nvGrpSpPr>
        <p:grpSpPr bwMode="auto">
          <a:xfrm>
            <a:off x="6943725" y="3937000"/>
            <a:ext cx="1895475" cy="800100"/>
            <a:chOff x="6943725" y="3937000"/>
            <a:chExt cx="1895475" cy="800100"/>
          </a:xfrm>
        </p:grpSpPr>
        <p:pic>
          <p:nvPicPr>
            <p:cNvPr id="10324" name="Picture 55" descr="smallgini.jpg"/>
            <p:cNvPicPr>
              <a:picLocks noChangeAspect="1"/>
            </p:cNvPicPr>
            <p:nvPr>
              <p:custDataLst>
                <p:tags r:id="rId16"/>
              </p:custDataLst>
            </p:nvPr>
          </p:nvPicPr>
          <p:blipFill>
            <a:blip r:embed="rId34" cstate="print"/>
            <a:srcRect/>
            <a:stretch>
              <a:fillRect/>
            </a:stretch>
          </p:blipFill>
          <p:spPr bwMode="auto">
            <a:xfrm>
              <a:off x="7081838" y="3937000"/>
              <a:ext cx="1757362" cy="800100"/>
            </a:xfrm>
            <a:prstGeom prst="rect">
              <a:avLst/>
            </a:prstGeom>
            <a:noFill/>
            <a:ln w="9525">
              <a:noFill/>
              <a:miter lim="800000"/>
              <a:headEnd/>
              <a:tailEnd/>
            </a:ln>
          </p:spPr>
        </p:pic>
        <p:grpSp>
          <p:nvGrpSpPr>
            <p:cNvPr id="10325" name="Group 75"/>
            <p:cNvGrpSpPr>
              <a:grpSpLocks/>
            </p:cNvGrpSpPr>
            <p:nvPr>
              <p:custDataLst>
                <p:tags r:id="rId17"/>
              </p:custDataLst>
            </p:nvPr>
          </p:nvGrpSpPr>
          <p:grpSpPr bwMode="auto">
            <a:xfrm>
              <a:off x="6943725" y="4025900"/>
              <a:ext cx="1895475" cy="646113"/>
              <a:chOff x="1470" y="1584"/>
              <a:chExt cx="1723" cy="800"/>
            </a:xfrm>
          </p:grpSpPr>
          <p:sp>
            <p:nvSpPr>
              <p:cNvPr id="10326" name="Rectangle 72"/>
              <p:cNvSpPr>
                <a:spLocks noChangeArrowheads="1"/>
              </p:cNvSpPr>
              <p:nvPr/>
            </p:nvSpPr>
            <p:spPr bwMode="auto">
              <a:xfrm>
                <a:off x="1838" y="1614"/>
                <a:ext cx="1102" cy="756"/>
              </a:xfrm>
              <a:prstGeom prst="rect">
                <a:avLst/>
              </a:prstGeom>
              <a:solidFill>
                <a:schemeClr val="tx1">
                  <a:alpha val="50195"/>
                </a:schemeClr>
              </a:solidFill>
              <a:ln w="9525">
                <a:noFill/>
                <a:miter lim="800000"/>
                <a:headEnd/>
                <a:tailEnd/>
              </a:ln>
            </p:spPr>
            <p:txBody>
              <a:bodyPr wrap="none" anchor="ctr"/>
              <a:lstStyle/>
              <a:p>
                <a:endParaRPr lang="en-US"/>
              </a:p>
            </p:txBody>
          </p:sp>
          <p:sp>
            <p:nvSpPr>
              <p:cNvPr id="10327" name="Rectangle 74"/>
              <p:cNvSpPr>
                <a:spLocks noChangeArrowheads="1"/>
              </p:cNvSpPr>
              <p:nvPr/>
            </p:nvSpPr>
            <p:spPr bwMode="auto">
              <a:xfrm>
                <a:off x="2208" y="2268"/>
                <a:ext cx="516" cy="102"/>
              </a:xfrm>
              <a:prstGeom prst="rect">
                <a:avLst/>
              </a:prstGeom>
              <a:solidFill>
                <a:schemeClr val="tx1">
                  <a:alpha val="50195"/>
                </a:schemeClr>
              </a:solidFill>
              <a:ln w="9525">
                <a:noFill/>
                <a:miter lim="800000"/>
                <a:headEnd/>
                <a:tailEnd/>
              </a:ln>
            </p:spPr>
            <p:txBody>
              <a:bodyPr wrap="none" anchor="ctr"/>
              <a:lstStyle/>
              <a:p>
                <a:endParaRPr lang="en-US"/>
              </a:p>
            </p:txBody>
          </p:sp>
          <p:sp>
            <p:nvSpPr>
              <p:cNvPr id="108" name="Text Box 25"/>
              <p:cNvSpPr txBox="1">
                <a:spLocks noChangeArrowheads="1"/>
              </p:cNvSpPr>
              <p:nvPr/>
            </p:nvSpPr>
            <p:spPr bwMode="auto">
              <a:xfrm>
                <a:off x="1470" y="1584"/>
                <a:ext cx="1723" cy="800"/>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defRPr/>
                </a:pPr>
                <a:r>
                  <a:rPr lang="en-US" sz="700" dirty="0">
                    <a:solidFill>
                      <a:srgbClr val="CCFFFF"/>
                    </a:solidFill>
                    <a:latin typeface="Tahoma" pitchFamily="34" charset="0"/>
                  </a:rPr>
                  <a:t>Auto Show</a:t>
                </a:r>
              </a:p>
              <a:p>
                <a:pPr algn="ctr">
                  <a:defRPr/>
                </a:pPr>
                <a:endParaRPr lang="en-US" sz="500" b="0" dirty="0">
                  <a:solidFill>
                    <a:schemeClr val="bg1"/>
                  </a:solidFill>
                  <a:latin typeface="Tahoma" pitchFamily="34" charset="0"/>
                </a:endParaRPr>
              </a:p>
              <a:p>
                <a:pPr algn="ctr">
                  <a:defRPr/>
                </a:pPr>
                <a:r>
                  <a:rPr lang="en-US" sz="500" dirty="0">
                    <a:solidFill>
                      <a:schemeClr val="bg1"/>
                    </a:solidFill>
                    <a:latin typeface="Tahoma" pitchFamily="34" charset="0"/>
                  </a:rPr>
                  <a:t>Penn Center</a:t>
                </a:r>
              </a:p>
              <a:p>
                <a:pPr algn="ctr">
                  <a:defRPr/>
                </a:pPr>
                <a:endParaRPr lang="en-US" sz="500" b="0" dirty="0">
                  <a:solidFill>
                    <a:schemeClr val="bg1"/>
                  </a:solidFill>
                  <a:latin typeface="Tahoma" pitchFamily="34" charset="0"/>
                </a:endParaRPr>
              </a:p>
              <a:p>
                <a:pPr algn="ctr">
                  <a:defRPr/>
                </a:pPr>
                <a:r>
                  <a:rPr lang="en-US" sz="700" dirty="0">
                    <a:solidFill>
                      <a:srgbClr val="CCFFFF"/>
                    </a:solidFill>
                    <a:latin typeface="Tahoma" pitchFamily="34" charset="0"/>
                  </a:rPr>
                  <a:t>December 10-12</a:t>
                </a:r>
              </a:p>
              <a:p>
                <a:pPr algn="ctr">
                  <a:defRPr/>
                </a:pPr>
                <a:r>
                  <a:rPr lang="en-US" sz="700" dirty="0">
                    <a:solidFill>
                      <a:srgbClr val="CCFFFF"/>
                    </a:solidFill>
                    <a:latin typeface="Tahoma" pitchFamily="34" charset="0"/>
                  </a:rPr>
                  <a:t>9:00am – 9:00pm</a:t>
                </a:r>
              </a:p>
            </p:txBody>
          </p:sp>
        </p:grpSp>
      </p:grpSp>
      <p:sp>
        <p:nvSpPr>
          <p:cNvPr id="75" name="Striped Right Arrow 74"/>
          <p:cNvSpPr/>
          <p:nvPr/>
        </p:nvSpPr>
        <p:spPr bwMode="auto">
          <a:xfrm>
            <a:off x="355600" y="5339648"/>
            <a:ext cx="138376" cy="165760"/>
          </a:xfrm>
          <a:prstGeom prst="stripedRightArrow">
            <a:avLst>
              <a:gd name="adj1" fmla="val 45532"/>
              <a:gd name="adj2" fmla="val 65567"/>
            </a:avLst>
          </a:prstGeom>
          <a:solidFill>
            <a:srgbClr val="0066CC"/>
          </a:solidFill>
          <a:ln>
            <a:solidFill>
              <a:srgbClr val="003F7E"/>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10314" name="PPTShape_2"/>
          <p:cNvSpPr txBox="1">
            <a:spLocks noChangeArrowheads="1"/>
          </p:cNvSpPr>
          <p:nvPr/>
        </p:nvSpPr>
        <p:spPr bwMode="auto">
          <a:xfrm>
            <a:off x="481013" y="5297488"/>
            <a:ext cx="1322387" cy="230832"/>
          </a:xfrm>
          <a:prstGeom prst="rect">
            <a:avLst/>
          </a:prstGeom>
          <a:noFill/>
          <a:ln w="9525">
            <a:noFill/>
            <a:miter lim="800000"/>
            <a:headEnd/>
            <a:tailEnd/>
          </a:ln>
        </p:spPr>
        <p:txBody>
          <a:bodyPr wrap="square">
            <a:spAutoFit/>
          </a:bodyPr>
          <a:lstStyle/>
          <a:p>
            <a:r>
              <a:rPr lang="ru-RU" sz="900" dirty="0" smtClean="0"/>
              <a:t>Конфигурирование</a:t>
            </a:r>
            <a:endParaRPr lang="en-US" sz="900" dirty="0"/>
          </a:p>
        </p:txBody>
      </p:sp>
      <p:sp>
        <p:nvSpPr>
          <p:cNvPr id="77" name="Striped Right Arrow 76"/>
          <p:cNvSpPr/>
          <p:nvPr/>
        </p:nvSpPr>
        <p:spPr bwMode="auto">
          <a:xfrm rot="20646519">
            <a:off x="4911716" y="3095735"/>
            <a:ext cx="441489" cy="369086"/>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78" name="Striped Right Arrow 77"/>
          <p:cNvSpPr/>
          <p:nvPr/>
        </p:nvSpPr>
        <p:spPr bwMode="auto">
          <a:xfrm>
            <a:off x="4834278" y="3856886"/>
            <a:ext cx="441489" cy="369086"/>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
        <p:nvSpPr>
          <p:cNvPr id="80" name="Striped Right Arrow 79"/>
          <p:cNvSpPr/>
          <p:nvPr/>
        </p:nvSpPr>
        <p:spPr bwMode="auto">
          <a:xfrm rot="1185852">
            <a:off x="2011283" y="2951120"/>
            <a:ext cx="441489" cy="369086"/>
          </a:xfrm>
          <a:prstGeom prst="stripedRightArrow">
            <a:avLst>
              <a:gd name="adj1" fmla="val 45532"/>
              <a:gd name="adj2" fmla="val 65567"/>
            </a:avLst>
          </a:prstGeom>
          <a:gradFill>
            <a:gsLst>
              <a:gs pos="0">
                <a:srgbClr val="DDEBCF"/>
              </a:gs>
              <a:gs pos="50000">
                <a:srgbClr val="9CB86E"/>
              </a:gs>
              <a:gs pos="100000">
                <a:srgbClr val="156B13"/>
              </a:gs>
            </a:gsLst>
            <a:lin ang="5400000" scaled="0"/>
          </a:gradFill>
          <a:ln>
            <a:solidFill>
              <a:srgbClr val="00B050"/>
            </a:solidFill>
          </a:ln>
          <a:effectLst>
            <a:outerShdw blurRad="50800" dist="50800" dir="5400000" algn="ctr" rotWithShape="0">
              <a:srgbClr val="000000">
                <a:alpha val="23000"/>
              </a:srgb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par>
                                <p:cTn id="16" presetID="53"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1000" fill="hold"/>
                                        <p:tgtEl>
                                          <p:spTgt spid="28"/>
                                        </p:tgtEl>
                                        <p:attrNameLst>
                                          <p:attrName>ppt_w</p:attrName>
                                        </p:attrNameLst>
                                      </p:cBhvr>
                                      <p:tavLst>
                                        <p:tav tm="0">
                                          <p:val>
                                            <p:fltVal val="0"/>
                                          </p:val>
                                        </p:tav>
                                        <p:tav tm="100000">
                                          <p:val>
                                            <p:strVal val="#ppt_w"/>
                                          </p:val>
                                        </p:tav>
                                      </p:tavLst>
                                    </p:anim>
                                    <p:anim calcmode="lin" valueType="num">
                                      <p:cBhvr>
                                        <p:cTn id="19" dur="1000" fill="hold"/>
                                        <p:tgtEl>
                                          <p:spTgt spid="28"/>
                                        </p:tgtEl>
                                        <p:attrNameLst>
                                          <p:attrName>ppt_h</p:attrName>
                                        </p:attrNameLst>
                                      </p:cBhvr>
                                      <p:tavLst>
                                        <p:tav tm="0">
                                          <p:val>
                                            <p:fltVal val="0"/>
                                          </p:val>
                                        </p:tav>
                                        <p:tav tm="100000">
                                          <p:val>
                                            <p:strVal val="#ppt_h"/>
                                          </p:val>
                                        </p:tav>
                                      </p:tavLst>
                                    </p:anim>
                                    <p:animEffect transition="in" filter="fade">
                                      <p:cBhvr>
                                        <p:cTn id="20" dur="1000"/>
                                        <p:tgtEl>
                                          <p:spTgt spid="28"/>
                                        </p:tgtEl>
                                      </p:cBhvr>
                                    </p:animEffect>
                                  </p:childTnLst>
                                </p:cTn>
                              </p:par>
                            </p:childTnLst>
                          </p:cTn>
                        </p:par>
                        <p:par>
                          <p:cTn id="21" fill="hold">
                            <p:stCondLst>
                              <p:cond delay="2000"/>
                            </p:stCondLst>
                            <p:childTnLst>
                              <p:par>
                                <p:cTn id="22" presetID="53" presetClass="exit" presetSubtype="0" fill="hold" nodeType="afterEffect">
                                  <p:stCondLst>
                                    <p:cond delay="1000"/>
                                  </p:stCondLst>
                                  <p:childTnLst>
                                    <p:anim calcmode="lin" valueType="num">
                                      <p:cBhvr>
                                        <p:cTn id="23" dur="500"/>
                                        <p:tgtEl>
                                          <p:spTgt spid="26"/>
                                        </p:tgtEl>
                                        <p:attrNameLst>
                                          <p:attrName>ppt_w</p:attrName>
                                        </p:attrNameLst>
                                      </p:cBhvr>
                                      <p:tavLst>
                                        <p:tav tm="0">
                                          <p:val>
                                            <p:strVal val="ppt_w"/>
                                          </p:val>
                                        </p:tav>
                                        <p:tav tm="100000">
                                          <p:val>
                                            <p:fltVal val="0"/>
                                          </p:val>
                                        </p:tav>
                                      </p:tavLst>
                                    </p:anim>
                                    <p:anim calcmode="lin" valueType="num">
                                      <p:cBhvr>
                                        <p:cTn id="24" dur="500"/>
                                        <p:tgtEl>
                                          <p:spTgt spid="26"/>
                                        </p:tgtEl>
                                        <p:attrNameLst>
                                          <p:attrName>ppt_h</p:attrName>
                                        </p:attrNameLst>
                                      </p:cBhvr>
                                      <p:tavLst>
                                        <p:tav tm="0">
                                          <p:val>
                                            <p:strVal val="ppt_h"/>
                                          </p:val>
                                        </p:tav>
                                        <p:tav tm="100000">
                                          <p:val>
                                            <p:fltVal val="0"/>
                                          </p:val>
                                        </p:tav>
                                      </p:tavLst>
                                    </p:anim>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53" presetClass="exit" presetSubtype="0" fill="hold" nodeType="withEffect">
                                  <p:stCondLst>
                                    <p:cond delay="1000"/>
                                  </p:stCondLst>
                                  <p:childTnLst>
                                    <p:anim calcmode="lin" valueType="num">
                                      <p:cBhvr>
                                        <p:cTn id="28" dur="500"/>
                                        <p:tgtEl>
                                          <p:spTgt spid="28"/>
                                        </p:tgtEl>
                                        <p:attrNameLst>
                                          <p:attrName>ppt_w</p:attrName>
                                        </p:attrNameLst>
                                      </p:cBhvr>
                                      <p:tavLst>
                                        <p:tav tm="0">
                                          <p:val>
                                            <p:strVal val="ppt_w"/>
                                          </p:val>
                                        </p:tav>
                                        <p:tav tm="100000">
                                          <p:val>
                                            <p:fltVal val="0"/>
                                          </p:val>
                                        </p:tav>
                                      </p:tavLst>
                                    </p:anim>
                                    <p:anim calcmode="lin" valueType="num">
                                      <p:cBhvr>
                                        <p:cTn id="29" dur="500"/>
                                        <p:tgtEl>
                                          <p:spTgt spid="28"/>
                                        </p:tgtEl>
                                        <p:attrNameLst>
                                          <p:attrName>ppt_h</p:attrName>
                                        </p:attrNameLst>
                                      </p:cBhvr>
                                      <p:tavLst>
                                        <p:tav tm="0">
                                          <p:val>
                                            <p:strVal val="ppt_h"/>
                                          </p:val>
                                        </p:tav>
                                        <p:tav tm="100000">
                                          <p:val>
                                            <p:fltVal val="0"/>
                                          </p:val>
                                        </p:tav>
                                      </p:tavLst>
                                    </p:anim>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53" presetClass="exit" presetSubtype="0" fill="hold" nodeType="withEffect">
                                  <p:stCondLst>
                                    <p:cond delay="1000"/>
                                  </p:stCondLst>
                                  <p:childTnLst>
                                    <p:anim calcmode="lin" valueType="num">
                                      <p:cBhvr>
                                        <p:cTn id="33" dur="500"/>
                                        <p:tgtEl>
                                          <p:spTgt spid="18"/>
                                        </p:tgtEl>
                                        <p:attrNameLst>
                                          <p:attrName>ppt_w</p:attrName>
                                        </p:attrNameLst>
                                      </p:cBhvr>
                                      <p:tavLst>
                                        <p:tav tm="0">
                                          <p:val>
                                            <p:strVal val="ppt_w"/>
                                          </p:val>
                                        </p:tav>
                                        <p:tav tm="100000">
                                          <p:val>
                                            <p:fltVal val="0"/>
                                          </p:val>
                                        </p:tav>
                                      </p:tavLst>
                                    </p:anim>
                                    <p:anim calcmode="lin" valueType="num">
                                      <p:cBhvr>
                                        <p:cTn id="34" dur="500"/>
                                        <p:tgtEl>
                                          <p:spTgt spid="18"/>
                                        </p:tgtEl>
                                        <p:attrNameLst>
                                          <p:attrName>ppt_h</p:attrName>
                                        </p:attrNameLst>
                                      </p:cBhvr>
                                      <p:tavLst>
                                        <p:tav tm="0">
                                          <p:val>
                                            <p:strVal val="ppt_h"/>
                                          </p:val>
                                        </p:tav>
                                        <p:tav tm="100000">
                                          <p:val>
                                            <p:fltVal val="0"/>
                                          </p:val>
                                        </p:tav>
                                      </p:tavLst>
                                    </p:anim>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3500"/>
                            </p:stCondLst>
                            <p:childTnLst>
                              <p:par>
                                <p:cTn id="38" presetID="53"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Effect transition="in" filter="fade">
                                      <p:cBhvr>
                                        <p:cTn id="42" dur="1000"/>
                                        <p:tgtEl>
                                          <p:spTgt spid="21"/>
                                        </p:tgtEl>
                                      </p:cBhvr>
                                    </p:animEffect>
                                  </p:childTnLst>
                                </p:cTn>
                              </p:par>
                              <p:par>
                                <p:cTn id="43" presetID="53" presetClass="entr" presetSubtype="0" fill="hold"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Effect transition="in" filter="fade">
                                      <p:cBhvr>
                                        <p:cTn id="47" dur="1000"/>
                                        <p:tgtEl>
                                          <p:spTgt spid="20"/>
                                        </p:tgtEl>
                                      </p:cBhvr>
                                    </p:animEffect>
                                  </p:childTnLst>
                                </p:cTn>
                              </p:par>
                              <p:par>
                                <p:cTn id="48" presetID="53" presetClass="entr" presetSubtype="0" fill="hold" nodeType="withEffect">
                                  <p:stCondLst>
                                    <p:cond delay="5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Effect transition="in" filter="fade">
                                      <p:cBhvr>
                                        <p:cTn id="52" dur="1000"/>
                                        <p:tgtEl>
                                          <p:spTgt spid="19"/>
                                        </p:tgtEl>
                                      </p:cBhvr>
                                    </p:animEffect>
                                  </p:childTnLst>
                                </p:cTn>
                              </p:par>
                              <p:par>
                                <p:cTn id="53" presetID="53" presetClass="entr" presetSubtype="0" fill="hold" nodeType="withEffect">
                                  <p:stCondLst>
                                    <p:cond delay="5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Effect transition="in" filter="fade">
                                      <p:cBhvr>
                                        <p:cTn id="57" dur="1000"/>
                                        <p:tgtEl>
                                          <p:spTgt spid="22"/>
                                        </p:tgtEl>
                                      </p:cBhvr>
                                    </p:animEffect>
                                  </p:childTnLst>
                                </p:cTn>
                              </p:par>
                              <p:par>
                                <p:cTn id="58" presetID="53" presetClass="entr" presetSubtype="0" fill="hold" nodeType="withEffect">
                                  <p:stCondLst>
                                    <p:cond delay="500"/>
                                  </p:stCondLst>
                                  <p:childTnLst>
                                    <p:set>
                                      <p:cBhvr>
                                        <p:cTn id="59" dur="1" fill="hold">
                                          <p:stCondLst>
                                            <p:cond delay="0"/>
                                          </p:stCondLst>
                                        </p:cTn>
                                        <p:tgtEl>
                                          <p:spTgt spid="23"/>
                                        </p:tgtEl>
                                        <p:attrNameLst>
                                          <p:attrName>style.visibility</p:attrName>
                                        </p:attrNameLst>
                                      </p:cBhvr>
                                      <p:to>
                                        <p:strVal val="visible"/>
                                      </p:to>
                                    </p:set>
                                    <p:anim calcmode="lin" valueType="num">
                                      <p:cBhvr>
                                        <p:cTn id="60" dur="1000" fill="hold"/>
                                        <p:tgtEl>
                                          <p:spTgt spid="23"/>
                                        </p:tgtEl>
                                        <p:attrNameLst>
                                          <p:attrName>ppt_w</p:attrName>
                                        </p:attrNameLst>
                                      </p:cBhvr>
                                      <p:tavLst>
                                        <p:tav tm="0">
                                          <p:val>
                                            <p:fltVal val="0"/>
                                          </p:val>
                                        </p:tav>
                                        <p:tav tm="100000">
                                          <p:val>
                                            <p:strVal val="#ppt_w"/>
                                          </p:val>
                                        </p:tav>
                                      </p:tavLst>
                                    </p:anim>
                                    <p:anim calcmode="lin" valueType="num">
                                      <p:cBhvr>
                                        <p:cTn id="61" dur="1000" fill="hold"/>
                                        <p:tgtEl>
                                          <p:spTgt spid="23"/>
                                        </p:tgtEl>
                                        <p:attrNameLst>
                                          <p:attrName>ppt_h</p:attrName>
                                        </p:attrNameLst>
                                      </p:cBhvr>
                                      <p:tavLst>
                                        <p:tav tm="0">
                                          <p:val>
                                            <p:fltVal val="0"/>
                                          </p:val>
                                        </p:tav>
                                        <p:tav tm="100000">
                                          <p:val>
                                            <p:strVal val="#ppt_h"/>
                                          </p:val>
                                        </p:tav>
                                      </p:tavLst>
                                    </p:anim>
                                    <p:animEffect transition="in" filter="fade">
                                      <p:cBhvr>
                                        <p:cTn id="62" dur="1000"/>
                                        <p:tgtEl>
                                          <p:spTgt spid="23"/>
                                        </p:tgtEl>
                                      </p:cBhvr>
                                    </p:animEffect>
                                  </p:childTnLst>
                                </p:cTn>
                              </p:par>
                              <p:par>
                                <p:cTn id="63" presetID="53" presetClass="entr" presetSubtype="0" fill="hold" nodeType="withEffect">
                                  <p:stCondLst>
                                    <p:cond delay="5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fltVal val="0"/>
                                          </p:val>
                                        </p:tav>
                                        <p:tav tm="100000">
                                          <p:val>
                                            <p:strVal val="#ppt_h"/>
                                          </p:val>
                                        </p:tav>
                                      </p:tavLst>
                                    </p:anim>
                                    <p:animEffect transition="in" filter="fade">
                                      <p:cBhvr>
                                        <p:cTn id="67" dur="1000"/>
                                        <p:tgtEl>
                                          <p:spTgt spid="24"/>
                                        </p:tgtEl>
                                      </p:cBhvr>
                                    </p:animEffect>
                                  </p:childTnLst>
                                </p:cTn>
                              </p:par>
                              <p:par>
                                <p:cTn id="68" presetID="53" presetClass="entr" presetSubtype="0" fill="hold" nodeType="withEffect">
                                  <p:stCondLst>
                                    <p:cond delay="500"/>
                                  </p:stCondLst>
                                  <p:childTnLst>
                                    <p:set>
                                      <p:cBhvr>
                                        <p:cTn id="69" dur="1" fill="hold">
                                          <p:stCondLst>
                                            <p:cond delay="0"/>
                                          </p:stCondLst>
                                        </p:cTn>
                                        <p:tgtEl>
                                          <p:spTgt spid="80"/>
                                        </p:tgtEl>
                                        <p:attrNameLst>
                                          <p:attrName>style.visibility</p:attrName>
                                        </p:attrNameLst>
                                      </p:cBhvr>
                                      <p:to>
                                        <p:strVal val="visible"/>
                                      </p:to>
                                    </p:set>
                                    <p:anim calcmode="lin" valueType="num">
                                      <p:cBhvr>
                                        <p:cTn id="70" dur="1000" fill="hold"/>
                                        <p:tgtEl>
                                          <p:spTgt spid="80"/>
                                        </p:tgtEl>
                                        <p:attrNameLst>
                                          <p:attrName>ppt_w</p:attrName>
                                        </p:attrNameLst>
                                      </p:cBhvr>
                                      <p:tavLst>
                                        <p:tav tm="0">
                                          <p:val>
                                            <p:fltVal val="0"/>
                                          </p:val>
                                        </p:tav>
                                        <p:tav tm="100000">
                                          <p:val>
                                            <p:strVal val="#ppt_w"/>
                                          </p:val>
                                        </p:tav>
                                      </p:tavLst>
                                    </p:anim>
                                    <p:anim calcmode="lin" valueType="num">
                                      <p:cBhvr>
                                        <p:cTn id="71" dur="1000" fill="hold"/>
                                        <p:tgtEl>
                                          <p:spTgt spid="80"/>
                                        </p:tgtEl>
                                        <p:attrNameLst>
                                          <p:attrName>ppt_h</p:attrName>
                                        </p:attrNameLst>
                                      </p:cBhvr>
                                      <p:tavLst>
                                        <p:tav tm="0">
                                          <p:val>
                                            <p:fltVal val="0"/>
                                          </p:val>
                                        </p:tav>
                                        <p:tav tm="100000">
                                          <p:val>
                                            <p:strVal val="#ppt_h"/>
                                          </p:val>
                                        </p:tav>
                                      </p:tavLst>
                                    </p:anim>
                                    <p:animEffect transition="in" filter="fade">
                                      <p:cBhvr>
                                        <p:cTn id="72" dur="1000"/>
                                        <p:tgtEl>
                                          <p:spTgt spid="80"/>
                                        </p:tgtEl>
                                      </p:cBhvr>
                                    </p:animEffect>
                                  </p:childTnLst>
                                </p:cTn>
                              </p:par>
                            </p:childTnLst>
                          </p:cTn>
                        </p:par>
                        <p:par>
                          <p:cTn id="73" fill="hold">
                            <p:stCondLst>
                              <p:cond delay="5000"/>
                            </p:stCondLst>
                            <p:childTnLst>
                              <p:par>
                                <p:cTn id="74" presetID="53" presetClass="entr" presetSubtype="0" fill="hold" nodeType="afterEffect">
                                  <p:stCondLst>
                                    <p:cond delay="200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childTnLst>
                                </p:cTn>
                              </p:par>
                              <p:par>
                                <p:cTn id="79" presetID="53"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anim calcmode="lin" valueType="num">
                                      <p:cBhvr>
                                        <p:cTn id="81" dur="500" fill="hold"/>
                                        <p:tgtEl>
                                          <p:spTgt spid="78"/>
                                        </p:tgtEl>
                                        <p:attrNameLst>
                                          <p:attrName>ppt_w</p:attrName>
                                        </p:attrNameLst>
                                      </p:cBhvr>
                                      <p:tavLst>
                                        <p:tav tm="0">
                                          <p:val>
                                            <p:fltVal val="0"/>
                                          </p:val>
                                        </p:tav>
                                        <p:tav tm="100000">
                                          <p:val>
                                            <p:strVal val="#ppt_w"/>
                                          </p:val>
                                        </p:tav>
                                      </p:tavLst>
                                    </p:anim>
                                    <p:anim calcmode="lin" valueType="num">
                                      <p:cBhvr>
                                        <p:cTn id="82" dur="500" fill="hold"/>
                                        <p:tgtEl>
                                          <p:spTgt spid="78"/>
                                        </p:tgtEl>
                                        <p:attrNameLst>
                                          <p:attrName>ppt_h</p:attrName>
                                        </p:attrNameLst>
                                      </p:cBhvr>
                                      <p:tavLst>
                                        <p:tav tm="0">
                                          <p:val>
                                            <p:fltVal val="0"/>
                                          </p:val>
                                        </p:tav>
                                        <p:tav tm="100000">
                                          <p:val>
                                            <p:strVal val="#ppt_h"/>
                                          </p:val>
                                        </p:tav>
                                      </p:tavLst>
                                    </p:anim>
                                    <p:animEffect transition="in" filter="fade">
                                      <p:cBhvr>
                                        <p:cTn id="83" dur="500"/>
                                        <p:tgtEl>
                                          <p:spTgt spid="78"/>
                                        </p:tgtEl>
                                      </p:cBhvr>
                                    </p:animEffect>
                                  </p:childTnLst>
                                </p:cTn>
                              </p:par>
                            </p:childTnLst>
                          </p:cTn>
                        </p:par>
                        <p:par>
                          <p:cTn id="84" fill="hold">
                            <p:stCondLst>
                              <p:cond delay="7500"/>
                            </p:stCondLst>
                            <p:childTnLst>
                              <p:par>
                                <p:cTn id="85" presetID="53" presetClass="entr" presetSubtype="0"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animEffect transition="in" filter="fade">
                                      <p:cBhvr>
                                        <p:cTn id="89" dur="500"/>
                                        <p:tgtEl>
                                          <p:spTgt spid="3"/>
                                        </p:tgtEl>
                                      </p:cBhvr>
                                    </p:animEffect>
                                  </p:childTnLst>
                                </p:cTn>
                              </p:par>
                              <p:par>
                                <p:cTn id="90" presetID="53" presetClass="entr" presetSubtype="0" fill="hold" nodeType="with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p:cTn id="92" dur="500" fill="hold"/>
                                        <p:tgtEl>
                                          <p:spTgt spid="7"/>
                                        </p:tgtEl>
                                        <p:attrNameLst>
                                          <p:attrName>ppt_w</p:attrName>
                                        </p:attrNameLst>
                                      </p:cBhvr>
                                      <p:tavLst>
                                        <p:tav tm="0">
                                          <p:val>
                                            <p:fltVal val="0"/>
                                          </p:val>
                                        </p:tav>
                                        <p:tav tm="100000">
                                          <p:val>
                                            <p:strVal val="#ppt_w"/>
                                          </p:val>
                                        </p:tav>
                                      </p:tavLst>
                                    </p:anim>
                                    <p:anim calcmode="lin" valueType="num">
                                      <p:cBhvr>
                                        <p:cTn id="93" dur="500" fill="hold"/>
                                        <p:tgtEl>
                                          <p:spTgt spid="7"/>
                                        </p:tgtEl>
                                        <p:attrNameLst>
                                          <p:attrName>ppt_h</p:attrName>
                                        </p:attrNameLst>
                                      </p:cBhvr>
                                      <p:tavLst>
                                        <p:tav tm="0">
                                          <p:val>
                                            <p:fltVal val="0"/>
                                          </p:val>
                                        </p:tav>
                                        <p:tav tm="100000">
                                          <p:val>
                                            <p:strVal val="#ppt_h"/>
                                          </p:val>
                                        </p:tav>
                                      </p:tavLst>
                                    </p:anim>
                                    <p:animEffect transition="in" filter="fade">
                                      <p:cBhvr>
                                        <p:cTn id="94" dur="500"/>
                                        <p:tgtEl>
                                          <p:spTgt spid="7"/>
                                        </p:tgtEl>
                                      </p:cBhvr>
                                    </p:animEffect>
                                  </p:childTnLst>
                                </p:cTn>
                              </p:par>
                            </p:childTnLst>
                          </p:cTn>
                        </p:par>
                        <p:par>
                          <p:cTn id="95" fill="hold">
                            <p:stCondLst>
                              <p:cond delay="8000"/>
                            </p:stCondLst>
                            <p:childTnLst>
                              <p:par>
                                <p:cTn id="96" presetID="53" presetClass="entr" presetSubtype="0" fill="hold" nodeType="afterEffect">
                                  <p:stCondLst>
                                    <p:cond delay="600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childTnLst>
                                </p:cTn>
                              </p:par>
                              <p:par>
                                <p:cTn id="101" presetID="53" presetClass="entr" presetSubtype="0" fill="hold" nodeType="withEffect">
                                  <p:stCondLst>
                                    <p:cond delay="600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4500"/>
                            </p:stCondLst>
                            <p:childTnLst>
                              <p:par>
                                <p:cTn id="107" presetID="53" presetClass="entr" presetSubtype="0"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p:cTn id="109" dur="500" fill="hold"/>
                                        <p:tgtEl>
                                          <p:spTgt spid="17"/>
                                        </p:tgtEl>
                                        <p:attrNameLst>
                                          <p:attrName>ppt_w</p:attrName>
                                        </p:attrNameLst>
                                      </p:cBhvr>
                                      <p:tavLst>
                                        <p:tav tm="0">
                                          <p:val>
                                            <p:fltVal val="0"/>
                                          </p:val>
                                        </p:tav>
                                        <p:tav tm="100000">
                                          <p:val>
                                            <p:strVal val="#ppt_w"/>
                                          </p:val>
                                        </p:tav>
                                      </p:tavLst>
                                    </p:anim>
                                    <p:anim calcmode="lin" valueType="num">
                                      <p:cBhvr>
                                        <p:cTn id="110" dur="500" fill="hold"/>
                                        <p:tgtEl>
                                          <p:spTgt spid="17"/>
                                        </p:tgtEl>
                                        <p:attrNameLst>
                                          <p:attrName>ppt_h</p:attrName>
                                        </p:attrNameLst>
                                      </p:cBhvr>
                                      <p:tavLst>
                                        <p:tav tm="0">
                                          <p:val>
                                            <p:fltVal val="0"/>
                                          </p:val>
                                        </p:tav>
                                        <p:tav tm="100000">
                                          <p:val>
                                            <p:strVal val="#ppt_h"/>
                                          </p:val>
                                        </p:tav>
                                      </p:tavLst>
                                    </p:anim>
                                    <p:animEffect transition="in" filter="fade">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ru-RU" dirty="0" smtClean="0"/>
              <a:t>Ключевые особенности</a:t>
            </a:r>
            <a:endParaRPr lang="en-US" dirty="0" smtClean="0"/>
          </a:p>
        </p:txBody>
      </p:sp>
      <p:sp>
        <p:nvSpPr>
          <p:cNvPr id="11267" name="Content Placeholder 2"/>
          <p:cNvSpPr>
            <a:spLocks noGrp="1"/>
          </p:cNvSpPr>
          <p:nvPr>
            <p:ph idx="1"/>
          </p:nvPr>
        </p:nvSpPr>
        <p:spPr>
          <a:xfrm>
            <a:off x="292100" y="965200"/>
            <a:ext cx="8534400" cy="5176802"/>
          </a:xfrm>
        </p:spPr>
        <p:txBody>
          <a:bodyPr>
            <a:spAutoFit/>
          </a:bodyPr>
          <a:lstStyle/>
          <a:p>
            <a:r>
              <a:rPr lang="ru-RU" dirty="0" smtClean="0"/>
              <a:t>Простое в использовании ПО</a:t>
            </a:r>
            <a:endParaRPr lang="en-US" dirty="0" smtClean="0"/>
          </a:p>
          <a:p>
            <a:r>
              <a:rPr lang="ru-RU" dirty="0" smtClean="0"/>
              <a:t>Гибкая интеграция данных</a:t>
            </a:r>
            <a:endParaRPr lang="en-US" dirty="0" smtClean="0"/>
          </a:p>
          <a:p>
            <a:r>
              <a:rPr lang="ru-RU" dirty="0" smtClean="0"/>
              <a:t>Стандартная архитектура</a:t>
            </a:r>
            <a:endParaRPr lang="en-US" dirty="0" smtClean="0"/>
          </a:p>
          <a:p>
            <a:r>
              <a:rPr lang="ru-RU" dirty="0" smtClean="0"/>
              <a:t>Быстрые проф. сообщения</a:t>
            </a:r>
            <a:endParaRPr lang="en-US" dirty="0" smtClean="0"/>
          </a:p>
          <a:p>
            <a:r>
              <a:rPr lang="ru-RU" dirty="0" smtClean="0"/>
              <a:t>Интуитивное расписание</a:t>
            </a:r>
            <a:r>
              <a:rPr lang="en-US" dirty="0" smtClean="0"/>
              <a:t> </a:t>
            </a:r>
          </a:p>
          <a:p>
            <a:r>
              <a:rPr lang="ru-RU" dirty="0" smtClean="0"/>
              <a:t>Живое видео</a:t>
            </a:r>
            <a:r>
              <a:rPr lang="en-US" dirty="0" smtClean="0"/>
              <a:t>&amp; </a:t>
            </a:r>
            <a:r>
              <a:rPr lang="ru-RU" dirty="0" smtClean="0"/>
              <a:t>поддержка </a:t>
            </a:r>
            <a:r>
              <a:rPr lang="en-US" dirty="0" smtClean="0"/>
              <a:t>PowerPoint</a:t>
            </a:r>
          </a:p>
          <a:p>
            <a:r>
              <a:rPr lang="ru-RU" dirty="0" smtClean="0"/>
              <a:t>Конвертирование </a:t>
            </a:r>
            <a:r>
              <a:rPr lang="en-US" dirty="0" smtClean="0"/>
              <a:t>PPT </a:t>
            </a:r>
          </a:p>
          <a:p>
            <a:r>
              <a:rPr lang="ru-RU" dirty="0" smtClean="0"/>
              <a:t>Снятие «</a:t>
            </a:r>
            <a:r>
              <a:rPr lang="ru-RU" dirty="0" err="1" smtClean="0"/>
              <a:t>скриншотов</a:t>
            </a:r>
            <a:r>
              <a:rPr lang="ru-RU" dirty="0" smtClean="0"/>
              <a:t>»</a:t>
            </a:r>
            <a:endParaRPr lang="en-US" dirty="0" smtClean="0"/>
          </a:p>
          <a:p>
            <a:r>
              <a:rPr lang="en-US" dirty="0" smtClean="0"/>
              <a:t>HDMI </a:t>
            </a:r>
            <a:r>
              <a:rPr lang="ru-RU" dirty="0" smtClean="0"/>
              <a:t>и</a:t>
            </a:r>
            <a:r>
              <a:rPr lang="en-US" dirty="0" smtClean="0"/>
              <a:t> VGA </a:t>
            </a:r>
            <a:r>
              <a:rPr lang="ru-RU" dirty="0" smtClean="0"/>
              <a:t>выходы</a:t>
            </a:r>
            <a:endParaRPr lang="en-US" dirty="0" smtClean="0"/>
          </a:p>
          <a:p>
            <a:r>
              <a:rPr lang="ru-RU" dirty="0" smtClean="0"/>
              <a:t>Работает с </a:t>
            </a:r>
            <a:r>
              <a:rPr lang="en-US" dirty="0" smtClean="0"/>
              <a:t>2 </a:t>
            </a:r>
            <a:r>
              <a:rPr lang="ru-RU" dirty="0" smtClean="0"/>
              <a:t>Вт. </a:t>
            </a:r>
            <a:endParaRPr lang="en-US" dirty="0" smtClean="0"/>
          </a:p>
        </p:txBody>
      </p:sp>
      <p:pic>
        <p:nvPicPr>
          <p:cNvPr id="6" name="Picture 5"/>
          <p:cNvPicPr>
            <a:picLocks noChangeAspect="1" noChangeArrowheads="1"/>
          </p:cNvPicPr>
          <p:nvPr>
            <p:custDataLst>
              <p:tags r:id="rId2"/>
            </p:custDataLst>
          </p:nvPr>
        </p:nvPicPr>
        <p:blipFill>
          <a:blip r:embed="rId6" cstate="print"/>
          <a:srcRect/>
          <a:stretch>
            <a:fillRect/>
          </a:stretch>
        </p:blipFill>
        <p:spPr bwMode="auto">
          <a:xfrm>
            <a:off x="5664200" y="4089401"/>
            <a:ext cx="3279234" cy="2273299"/>
          </a:xfrm>
          <a:prstGeom prst="rect">
            <a:avLst/>
          </a:prstGeom>
          <a:noFill/>
          <a:ln w="9525">
            <a:noFill/>
            <a:miter lim="800000"/>
            <a:headEnd/>
            <a:tailEnd/>
          </a:ln>
          <a:effectLst/>
        </p:spPr>
      </p:pic>
      <p:sp>
        <p:nvSpPr>
          <p:cNvPr id="10" name="TextBox 28"/>
          <p:cNvSpPr txBox="1">
            <a:spLocks noChangeArrowheads="1"/>
          </p:cNvSpPr>
          <p:nvPr/>
        </p:nvSpPr>
        <p:spPr bwMode="auto">
          <a:xfrm>
            <a:off x="6600824" y="3883025"/>
            <a:ext cx="1704975" cy="230832"/>
          </a:xfrm>
          <a:prstGeom prst="rect">
            <a:avLst/>
          </a:prstGeom>
          <a:noFill/>
          <a:ln w="9525">
            <a:noFill/>
            <a:miter lim="800000"/>
            <a:headEnd/>
            <a:tailEnd/>
          </a:ln>
        </p:spPr>
        <p:txBody>
          <a:bodyPr wrap="square">
            <a:spAutoFit/>
          </a:bodyPr>
          <a:lstStyle/>
          <a:p>
            <a:pPr algn="ctr"/>
            <a:r>
              <a:rPr lang="ru-RU" sz="900" dirty="0" smtClean="0"/>
              <a:t>Расписание Эвентов</a:t>
            </a:r>
            <a:endParaRPr lang="en-US" sz="900" dirty="0"/>
          </a:p>
        </p:txBody>
      </p:sp>
      <p:pic>
        <p:nvPicPr>
          <p:cNvPr id="11" name="Picture 2"/>
          <p:cNvPicPr>
            <a:picLocks noChangeAspect="1" noChangeArrowheads="1"/>
          </p:cNvPicPr>
          <p:nvPr>
            <p:custDataLst>
              <p:tags r:id="rId3"/>
            </p:custDataLst>
          </p:nvPr>
        </p:nvPicPr>
        <p:blipFill>
          <a:blip r:embed="rId7" cstate="print"/>
          <a:srcRect/>
          <a:stretch>
            <a:fillRect/>
          </a:stretch>
        </p:blipFill>
        <p:spPr bwMode="auto">
          <a:xfrm>
            <a:off x="5676900" y="1181100"/>
            <a:ext cx="3264958" cy="2304676"/>
          </a:xfrm>
          <a:prstGeom prst="rect">
            <a:avLst/>
          </a:prstGeom>
          <a:noFill/>
          <a:ln w="9525">
            <a:noFill/>
            <a:miter lim="800000"/>
            <a:headEnd/>
            <a:tailEnd/>
          </a:ln>
          <a:effectLst/>
        </p:spPr>
      </p:pic>
      <p:sp>
        <p:nvSpPr>
          <p:cNvPr id="26" name="PPTShape_0"/>
          <p:cNvSpPr txBox="1">
            <a:spLocks noChangeArrowheads="1"/>
          </p:cNvSpPr>
          <p:nvPr/>
        </p:nvSpPr>
        <p:spPr bwMode="auto">
          <a:xfrm>
            <a:off x="6499224" y="974725"/>
            <a:ext cx="1577975" cy="230832"/>
          </a:xfrm>
          <a:prstGeom prst="rect">
            <a:avLst/>
          </a:prstGeom>
          <a:noFill/>
          <a:ln w="9525">
            <a:noFill/>
            <a:miter lim="800000"/>
            <a:headEnd/>
            <a:tailEnd/>
          </a:ln>
        </p:spPr>
        <p:txBody>
          <a:bodyPr wrap="square">
            <a:spAutoFit/>
          </a:bodyPr>
          <a:lstStyle/>
          <a:p>
            <a:pPr algn="ctr"/>
            <a:r>
              <a:rPr lang="ru-RU" sz="900" dirty="0" smtClean="0"/>
              <a:t>Интерфейс</a:t>
            </a:r>
            <a:endParaRPr lang="en-US" sz="9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par>
                                <p:cTn id="12" presetID="9"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10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10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10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anim calcmode="lin" valueType="num">
                                      <p:cBhvr additive="base">
                                        <p:cTn id="37" dur="10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1267">
                                            <p:txEl>
                                              <p:pRg st="4" end="4"/>
                                            </p:txEl>
                                          </p:spTgt>
                                        </p:tgtEl>
                                        <p:attrNameLst>
                                          <p:attrName>ppt_y</p:attrName>
                                        </p:attrNameLst>
                                      </p:cBhvr>
                                      <p:tavLst>
                                        <p:tav tm="0">
                                          <p:val>
                                            <p:strVal val="#ppt_y"/>
                                          </p:val>
                                        </p:tav>
                                        <p:tav tm="100000">
                                          <p:val>
                                            <p:strVal val="#ppt_y"/>
                                          </p:val>
                                        </p:tav>
                                      </p:tavLst>
                                    </p:anim>
                                  </p:childTnLst>
                                </p:cTn>
                              </p:par>
                              <p:par>
                                <p:cTn id="39" presetID="9"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par>
                                <p:cTn id="42" presetID="9"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267">
                                            <p:txEl>
                                              <p:pRg st="5" end="5"/>
                                            </p:txEl>
                                          </p:spTgt>
                                        </p:tgtEl>
                                        <p:attrNameLst>
                                          <p:attrName>style.visibility</p:attrName>
                                        </p:attrNameLst>
                                      </p:cBhvr>
                                      <p:to>
                                        <p:strVal val="visible"/>
                                      </p:to>
                                    </p:set>
                                    <p:anim calcmode="lin" valueType="num">
                                      <p:cBhvr additive="base">
                                        <p:cTn id="49" dur="10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267">
                                            <p:txEl>
                                              <p:pRg st="6" end="6"/>
                                            </p:txEl>
                                          </p:spTgt>
                                        </p:tgtEl>
                                        <p:attrNameLst>
                                          <p:attrName>style.visibility</p:attrName>
                                        </p:attrNameLst>
                                      </p:cBhvr>
                                      <p:to>
                                        <p:strVal val="visible"/>
                                      </p:to>
                                    </p:set>
                                    <p:anim calcmode="lin" valueType="num">
                                      <p:cBhvr additive="base">
                                        <p:cTn id="55" dur="10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1267">
                                            <p:txEl>
                                              <p:pRg st="7" end="7"/>
                                            </p:txEl>
                                          </p:spTgt>
                                        </p:tgtEl>
                                        <p:attrNameLst>
                                          <p:attrName>style.visibility</p:attrName>
                                        </p:attrNameLst>
                                      </p:cBhvr>
                                      <p:to>
                                        <p:strVal val="visible"/>
                                      </p:to>
                                    </p:set>
                                    <p:anim calcmode="lin" valueType="num">
                                      <p:cBhvr additive="base">
                                        <p:cTn id="61" dur="10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112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1267">
                                            <p:txEl>
                                              <p:pRg st="8" end="8"/>
                                            </p:txEl>
                                          </p:spTgt>
                                        </p:tgtEl>
                                        <p:attrNameLst>
                                          <p:attrName>style.visibility</p:attrName>
                                        </p:attrNameLst>
                                      </p:cBhvr>
                                      <p:to>
                                        <p:strVal val="visible"/>
                                      </p:to>
                                    </p:set>
                                    <p:anim calcmode="lin" valueType="num">
                                      <p:cBhvr additive="base">
                                        <p:cTn id="67" dur="10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1267">
                                            <p:txEl>
                                              <p:pRg st="9" end="9"/>
                                            </p:txEl>
                                          </p:spTgt>
                                        </p:tgtEl>
                                        <p:attrNameLst>
                                          <p:attrName>style.visibility</p:attrName>
                                        </p:attrNameLst>
                                      </p:cBhvr>
                                      <p:to>
                                        <p:strVal val="visible"/>
                                      </p:to>
                                    </p:set>
                                    <p:anim calcmode="lin" valueType="num">
                                      <p:cBhvr additive="base">
                                        <p:cTn id="73" dur="10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1126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6110"/>
  <p:tag name="ARTICULATE_AUDIO_TEMP" val="C:\DOCUME~1\rhill\LOCALS~1\Temp\articulate\presenter\ae\audio\20090914134956\"/>
  <p:tag name="LMS_COMPLETION_TARGET_INDEX" val="16"/>
  <p:tag name="LMS_QUIZ_INSERT" val="1"/>
  <p:tag name="LMS_REPORTING" val="2"/>
  <p:tag name="LMS_COMPLETION_TITLE" val="Getting Started with Inspired XPress LMS"/>
  <p:tag name="LMS_COMPLETION_ID" val="Getting_Started_with_Inspired_XPress_LMS"/>
  <p:tag name="LMS_COMPLETION_VERSION" val="1.0"/>
  <p:tag name="LMS_COMPLETION_DURATION" val="1:00:00"/>
  <p:tag name="LMS_COMPLETION_SCO_TITLE" val="Getting Started with Inspired XPress LMS"/>
  <p:tag name="LMS_COMPLETION_SCO_ID" val="Getting_Started_with_Inspired_XPress_LMS"/>
  <p:tag name="LMS_COMPLETION_EDITION" val="0"/>
  <p:tag name="LMS_COMPLETION_THRESHOLD" val="80"/>
  <p:tag name="LMS_COMPLETION_METHOD" val="QUIZ"/>
  <p:tag name="LMS_COMPLETION_TARGET_ID" val="367"/>
  <p:tag name="LMS_DATA_SCORM" val="1"/>
  <p:tag name="PRESENTATION_PLAYLIST_COUNT" val="0"/>
  <p:tag name="PRESENTATION_PRESENTER_SLIDE_LEVEL" val="0"/>
  <p:tag name="LMS_COMPLETION_TARGET" val="c58a8f32-893b-41b1-a1ae-30ec14280b9f"/>
  <p:tag name="AO_COMPLETION_THRESHOLD" val="80"/>
  <p:tag name="ARTICULATE_PRESENTER_VERSION" val="6"/>
  <p:tag name="PUBLISH_TITLE" val="Getting Started with Inspired XPress LMS"/>
  <p:tag name="ARTICULATE_PUBLISH_PATH" val="C:\Training\On Demand\GS with Inspired XPress"/>
  <p:tag name="ARTICULATE_LOGO" val="AMXUniversityStaticLogo.swf"/>
  <p:tag name="ARTICULATE_PRESENTER" val="(None selected)"/>
  <p:tag name="ARTICULATE_PRESENTER_GUID" val="9869030842"/>
  <p:tag name="ARTICULATE_LMS" val="0"/>
  <p:tag name="ARTICULATE_TEMPLATE" val="Corporate Communications"/>
  <p:tag name="ARTICULATE_TEMPLATE_GUID" val="1a000000-6000-0000-b000-000000000001"/>
  <p:tag name="LMS_PUBLISH" val="Yes"/>
  <p:tag name="PRESENTER_PREVIEW_MODE" val="0"/>
  <p:tag name="PRESENTER_PREVIEW_START" val="1"/>
  <p:tag name="LMS_PROTOCOL_METHOD" val="SCORM"/>
  <p:tag name="LMS_PROTOCOL_VERSION" val="1.2"/>
  <p:tag name="LAUNCHINNEWWINDOW" val="0"/>
  <p:tag name="LASTPUBLISHED" val="C:\Training\On Demand\GS with Inspired XPress\Getting Started with Inspired XPress LMS\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0849d2c7-16a9-4e66-ab77-5c7fec5fef4f"/>
  <p:tag name="TIMELINE" val="5.0/14.3/18.0/19.1/20.1/22.2/23.4/25.8"/>
  <p:tag name="ARTICULATE_SLIDE_PAUSE" val="0"/>
  <p:tag name="ARTICULATE_NAV_LEVEL" val="1"/>
  <p:tag name="ARTICULATE_PLAYLIST_ID" val="-1"/>
  <p:tag name="ARTICULATE_LOCK_SLIDE" val="0"/>
  <p:tag name="AUDIO_IMPORT" val="C:\Training\On Demand\GS with Inspired XPress\Audio\S3.mp3"/>
  <p:tag name="AUDIO_ID" val="344"/>
  <p:tag name="ELAPSEDTIME" val="30.877"/>
  <p:tag name="ARTICULATE_SLIDE_NAV" val="3"/>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T37zov7K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950c7982-526f-4e7e-b241-a0162f197a57"/>
  <p:tag name="TIMELINE" val="0.9/3.1/4.8/6.4/10.8/12.6/14.3"/>
  <p:tag name="ARTICULATE_SLIDE_PAUSE" val="0"/>
  <p:tag name="ARTICULATE_NAV_LEVEL" val="1"/>
  <p:tag name="ARTICULATE_PLAYLIST_ID" val="-1"/>
  <p:tag name="ARTICULATE_LOCK_SLIDE" val="0"/>
  <p:tag name="AUDIO_IMPORT" val="C:\Training\On Demand\GS with Inspired XPress\Audio\S4.mp3"/>
  <p:tag name="AUDIO_ID" val="357"/>
  <p:tag name="ELAPSEDTIME" val="24.738"/>
  <p:tag name="ARTICULATE_SLIDE_NAV" val="4"/>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27"/>
  <p:tag name="MARGIN_2" val="36"/>
  <p:tag name="MARGIN_3" val="72"/>
  <p:tag name="MARGIN_4" val="108"/>
  <p:tag name="MARGIN_5" val="144"/>
  <p:tag name="FONT_SIZE" val="20"/>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4e811beb-ca1e-4e72-ad77-41967713ca9b"/>
  <p:tag name="TIMELINE" val="5.0/10.7/13.2/19.1/22.1"/>
  <p:tag name="ARTICULATE_SLIDE_PAUSE" val="0"/>
  <p:tag name="ARTICULATE_NAV_LEVEL" val="1"/>
  <p:tag name="ARTICULATE_PLAYLIST_ID" val="-1"/>
  <p:tag name="ARTICULATE_LOCK_SLIDE" val="0"/>
  <p:tag name="AUDIO_IMPORT" val="C:\Training\On Demand\GS with Inspired XPress\Audio\S5.mp3"/>
  <p:tag name="AUDIO_ID" val="362"/>
  <p:tag name="ELAPSEDTIME" val="25.6"/>
  <p:tag name="ARTICULATE_SLIDE_NAV" val="5"/>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GYyHM3Lp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0"/>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f91e5152-2cc3-4a29-819d-bcb0911bf0a7"/>
  <p:tag name="TIMELINE" val="3.2/9.9/14.5/16.2"/>
  <p:tag name="ARTICULATE_SLIDE_PAUSE" val="0"/>
  <p:tag name="ARTICULATE_NAV_LEVEL" val="1"/>
  <p:tag name="ARTICULATE_PLAYLIST_ID" val="-1"/>
  <p:tag name="ARTICULATE_LOCK_SLIDE" val="0"/>
  <p:tag name="AUDIO_IMPORT" val="C:\Training\On Demand\GS with Inspired XPress\Audio\S6N.mp3"/>
  <p:tag name="AUDIO_ID" val="363"/>
  <p:tag name="ELAPSEDTIME" val="18.549"/>
  <p:tag name="ARTICULATE_SLIDE_NAV" val="6"/>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VtF5XBTL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2f0bba5a-72b4-40ae-b262-892a82655f15"/>
  <p:tag name="ARTICULATE_SLIDE_PAUSE" val="0"/>
  <p:tag name="ARTICULATE_NAV_LEVEL" val="1"/>
  <p:tag name="ARTICULATE_PLAYLIST_ID" val="-1"/>
  <p:tag name="ARTICULATE_LOCK_SLIDE" val="0"/>
  <p:tag name="AUDIO_IMPORT" val="C:\Training\On Demand\GS with Inspired XPress\Audio\S7.mp3"/>
  <p:tag name="AUDIO_ID" val="360"/>
  <p:tag name="ELAPSEDTIME" val="5.356"/>
  <p:tag name="ARTICULATE_SLIDE_NAV" val="7"/>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FXBFlyCO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f14b1fdd-b2a1-4fa6-ad82-61a7c351522a"/>
  <p:tag name="ARTICULATE_SLIDE_PAUSE" val="0"/>
  <p:tag name="ARTICULATE_NAV_LEVEL" val="1"/>
  <p:tag name="ARTICULATE_PLAYLIST_ID" val="-1"/>
  <p:tag name="ARTICULATE_LOCK_SLIDE" val="0"/>
  <p:tag name="AUDIO_IMPORT" val="C:\Training\On Demand\GS with Inspired XPress\Audio\S8.mp3"/>
  <p:tag name="AUDIO_ID" val="359"/>
  <p:tag name="ELAPSEDTIME" val="19.227"/>
  <p:tag name="ARTICULATE_SLIDE_NAV" val="8"/>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YZHYQruP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RlbOzRoE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ce3e3ac0-df4e-4e25-b2fb-d36a616758c8"/>
  <p:tag name="ARTICULATE_TITLE_TAG" val="Getting Started with the Inspired XPress"/>
  <p:tag name="ARTICULATE_SLIDE_PAUSE" val="0"/>
  <p:tag name="ARTICULATE_NAV_LEVEL" val="1"/>
  <p:tag name="ARTICULATE_PLAYLIST_ID" val="-1"/>
  <p:tag name="ARTICULATE_LOCK_SLIDE" val="0"/>
  <p:tag name="AUDIO_IMPORT" val="C:\Training\On Demand\GS with Inspired XPress\Audio\S1.mp3"/>
  <p:tag name="AUDIO_ID" val="258"/>
  <p:tag name="ELAPSEDTIME" val="23.563"/>
  <p:tag name="ARTICULATE_SLIDE_NAV"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aRhAzz4E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T5nf0Ix5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7Cn9Z6eF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5.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avmIR6Io_files\slide0001_image001.png"/>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bKkPYrEz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47JJWZmg_files\slide0001_image001.jpg"/>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qYjfDTCu_files\slide0001_image001.jpg"/>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bboswell\LOCALS~1\Temp\articulate\presenter\imgtemp\qxpnZxhx_files\slide0001_image001.jpg"/>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MARGIN_1" val="27"/>
  <p:tag name="MARGIN_2" val="36"/>
  <p:tag name="MARGIN_3" val="72"/>
  <p:tag name="MARGIN_4" val="108"/>
  <p:tag name="MARGIN_5" val="144"/>
  <p:tag name="FONT_SIZE" val="22"/>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2b23dbf1-e2db-4957-8984-67b5b0fe829a"/>
  <p:tag name="TIMELINE" val="3.9/13.2/21.0/35.3/42.5/59.6/70.1/75.4/82.6/92.4"/>
  <p:tag name="ARTICULATE_SLIDE_PAUSE" val="0"/>
  <p:tag name="ARTICULATE_NAV_LEVEL" val="1"/>
  <p:tag name="ARTICULATE_PLAYLIST_ID" val="-1"/>
  <p:tag name="ARTICULATE_LOCK_SLIDE" val="0"/>
  <p:tag name="AUDIO_IMPORT" val="C:\Training\On Demand\GS with Inspired XPress\Audio\S9N.mp3"/>
  <p:tag name="AUDIO_ID" val="346"/>
  <p:tag name="ELAPSEDTIME" val="94.807"/>
  <p:tag name="ARTICULATE_SLIDE_NAV" val="9"/>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XmisjcB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P7MR1EVt_files\slide0001_image001.png"/>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d52ae69e-a12e-481e-a6ce-4ce240f8809f"/>
  <p:tag name="TIMELINE" val="1.4/7.6/12.6/15.5/20.1/24.3/28.3"/>
  <p:tag name="ARTICULATE_SLIDE_PAUSE" val="0"/>
  <p:tag name="ARTICULATE_NAV_LEVEL" val="1"/>
  <p:tag name="ARTICULATE_PLAYLIST_ID" val="-1"/>
  <p:tag name="ARTICULATE_LOCK_SLIDE" val="0"/>
  <p:tag name="AUDIO_IMPORT" val="C:\Training\On Demand\GS with Inspired XPress\Audio\S10.mp3"/>
  <p:tag name="AUDIO_ID" val="365"/>
  <p:tag name="ELAPSEDTIME" val="33.098"/>
  <p:tag name="ARTICULATE_SLIDE_NAV" val="10"/>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AiOPUFi0_files\slide0001_image001.png"/>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KGGobQ7S_files\slide0001_image001.jpg"/>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pqnr5Wc8_files\slide0001_image001.jpg"/>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1305bf5a-8602-4017-abd8-79307b41862e"/>
  <p:tag name="TIMELINE" val="2.0/17.3/25.1/39.9/49.9/63.8"/>
  <p:tag name="ARTICULATE_SLIDE_PAUSE" val="0"/>
  <p:tag name="ARTICULATE_NAV_LEVEL" val="1"/>
  <p:tag name="ARTICULATE_PLAYLIST_ID" val="-1"/>
  <p:tag name="ARTICULATE_LOCK_SLIDE" val="0"/>
  <p:tag name="AUDIO_IMPORT" val="C:\Training\On Demand\GS with Inspired XPress\Audio\S11N.mp3"/>
  <p:tag name="AUDIO_ID" val="347"/>
  <p:tag name="ELAPSEDTIME" val="67.53"/>
  <p:tag name="ARTICULATE_SLIDE_NAV" val="11"/>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tAEHgHe3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c2a455d9-b5ef-426e-9639-be74b6b5b6c9"/>
  <p:tag name="TIMELINE" val="7.4/9.0/10.2/11.9/13.2/22.2/23.3/29.4/30.3"/>
  <p:tag name="ARTICULATE_SLIDE_PAUSE" val="0"/>
  <p:tag name="ARTICULATE_NAV_LEVEL" val="1"/>
  <p:tag name="ARTICULATE_PLAYLIST_ID" val="-1"/>
  <p:tag name="ARTICULATE_LOCK_SLIDE" val="0"/>
  <p:tag name="AUDIO_IMPORT" val="C:\Training\On Demand\GS with Inspired XPress\Audio\S2.mp3"/>
  <p:tag name="AUDIO_ID" val="366"/>
  <p:tag name="ELAPSEDTIME" val="36.415"/>
  <p:tag name="ARTICULATE_SLIDE_NAV" val="2"/>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1"/>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03adbe42-1b77-410a-8a9a-1f2c7190a873"/>
  <p:tag name="TIMELINE" val="1.9/11.0/13.9/16.4"/>
  <p:tag name="ARTICULATE_SLIDE_PAUSE" val="0"/>
  <p:tag name="ARTICULATE_NAV_LEVEL" val="1"/>
  <p:tag name="ARTICULATE_PLAYLIST_ID" val="-1"/>
  <p:tag name="ARTICULATE_LOCK_SLIDE" val="0"/>
  <p:tag name="AUDIO_IMPORT" val="C:\Training\On Demand\GS with Inspired XPress\Audio\S12N.mp3"/>
  <p:tag name="AUDIO_ID" val="348"/>
  <p:tag name="ELAPSEDTIME" val="18.033"/>
  <p:tag name="ARTICULATE_SLIDE_NAV" val="12"/>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eDXSElL2_files\slide0001_image001.jpg"/>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F7FZfgVN_files\slide0001_image001.gif"/>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g49DLQTL_files\slide0001_image001.jpg"/>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AjStwCtH_files\slide0001_image001.jpg"/>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3b11b087-99d8-4c4b-a763-367774f05a92"/>
  <p:tag name="ARTICULATE_SLIDE_PAUSE" val="0"/>
  <p:tag name="ARTICULATE_NAV_LEVEL" val="1"/>
  <p:tag name="ARTICULATE_PLAYLIST_ID" val="-1"/>
  <p:tag name="ARTICULATE_LOCK_SLIDE" val="0"/>
  <p:tag name="AUDIO_IMPORT" val="C:\Training\On Demand\GS with Inspired XPress\Audio\S13.mp3"/>
  <p:tag name="AUDIO_ID" val="349"/>
  <p:tag name="ELAPSEDTIME" val="24.19"/>
  <p:tag name="ARTICULATE_SLIDE_NAV" val="13"/>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hill\LOCALS~1\Temp\articulate\presenter\imgtemp\J2jzNBbl_files\slide0001_image001.jpg"/>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ARTICULATE_TITLE_TAG" val="End of Session"/>
  <p:tag name="ARTICULATE_SLIDE_GUID" val="93452011-d669-4b9a-b354-f5d6a9e130f4"/>
  <p:tag name="TIMELINE" val="2.7/4.1"/>
  <p:tag name="ARTICULATE_SLIDE_PAUSE" val="0"/>
  <p:tag name="ARTICULATE_NAV_LEVEL" val="1"/>
  <p:tag name="ARTICULATE_PLAYLIST_ID" val="-1"/>
  <p:tag name="ARTICULATE_LOCK_SLIDE" val="0"/>
  <p:tag name="AUDIO_IMPORT" val="C:\Training\On Demand\GS with Inspired XPress\Audio\S16.mp3"/>
  <p:tag name="AUDIO_ID" val="284"/>
  <p:tag name="ELAPSEDTIME" val="9.718"/>
  <p:tag name="ARTICULATE_SLIDE_NAV" val="16"/>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cophilSans"/>
        <a:ea typeface=""/>
        <a:cs typeface=""/>
      </a:majorFont>
      <a:minorFont>
        <a:latin typeface="Francophi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E8FEE5B7844C49828C994E1D202CBF" ma:contentTypeVersion="0" ma:contentTypeDescription="Create a new document." ma:contentTypeScope="" ma:versionID="93192da5fc375302dde65968070f3a6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882D25E-5118-4D65-BAAF-82C1C1523A9E}">
  <ds:schemaRefs>
    <ds:schemaRef ds:uri="http://schemas.microsoft.com/sharepoint/v3/contenttype/forms"/>
  </ds:schemaRefs>
</ds:datastoreItem>
</file>

<file path=customXml/itemProps2.xml><?xml version="1.0" encoding="utf-8"?>
<ds:datastoreItem xmlns:ds="http://schemas.openxmlformats.org/officeDocument/2006/customXml" ds:itemID="{27CF6ACB-B0C0-4383-98F9-5A754143C441}">
  <ds:schemaRefs>
    <ds:schemaRef ds:uri="http://purl.org/dc/dcmitype/"/>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39195B13-A0FC-4D20-8AB4-53C28AE05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71286</TotalTime>
  <Words>1646</Words>
  <Application>Microsoft Office PowerPoint</Application>
  <PresentationFormat>Экран (4:3)</PresentationFormat>
  <Paragraphs>195</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Default Design</vt:lpstr>
      <vt:lpstr>Слайд 1</vt:lpstr>
      <vt:lpstr>AMX Inspired Signage Решения</vt:lpstr>
      <vt:lpstr>Что такое Inspired XPress?</vt:lpstr>
      <vt:lpstr>Inspired XPress Player</vt:lpstr>
      <vt:lpstr>Front Panel Components</vt:lpstr>
      <vt:lpstr>Back Panel Components</vt:lpstr>
      <vt:lpstr>Простое Web конфигурирование</vt:lpstr>
      <vt:lpstr>Как это работает?</vt:lpstr>
      <vt:lpstr>Ключевые особенности</vt:lpstr>
      <vt:lpstr>Ключевые особенности</vt:lpstr>
      <vt:lpstr>Преимущества</vt:lpstr>
      <vt:lpstr>Использование</vt:lpstr>
      <vt:lpstr>Рынки</vt:lpstr>
      <vt:lpstr>Слайд 14</vt:lpstr>
    </vt:vector>
  </TitlesOfParts>
  <Company>AMX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rhill</dc:creator>
  <cp:lastModifiedBy>Тюриков Павел</cp:lastModifiedBy>
  <cp:revision>1985</cp:revision>
  <dcterms:created xsi:type="dcterms:W3CDTF">2007-04-25T20:31:55Z</dcterms:created>
  <dcterms:modified xsi:type="dcterms:W3CDTF">2012-06-25T11:55:08Z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Getting Started with TPI-PRO</vt:lpwstr>
  </property>
  <property fmtid="{D5CDD505-2E9C-101B-9397-08002B2CF9AE}" pid="3" name="ArticulatePath">
    <vt:lpwstr>Getting Started with TPI PRO</vt:lpwstr>
  </property>
  <property fmtid="{D5CDD505-2E9C-101B-9397-08002B2CF9AE}" pid="4" name="ArticulateUseProject">
    <vt:lpwstr>1</vt:lpwstr>
  </property>
  <property fmtid="{D5CDD505-2E9C-101B-9397-08002B2CF9AE}" pid="5" name="ArticulateGUID">
    <vt:lpwstr>7D3ACA00-B2CA-4DED-ABB0-B381E21FAF52</vt:lpwstr>
  </property>
  <property fmtid="{D5CDD505-2E9C-101B-9397-08002B2CF9AE}" pid="6" name="ArticulateProjectFull">
    <vt:lpwstr>C:\Users\graemes\Desktop\Training\IS Express\Getting Started with Inspired XPress2.ppta</vt:lpwstr>
  </property>
</Properties>
</file>